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Roboto Slab"/>
      <p:regular r:id="rId17"/>
      <p:bold r:id="rId18"/>
    </p:embeddedFont>
    <p:embeddedFont>
      <p:font typeface="Raleway"/>
      <p:regular r:id="rId19"/>
      <p:bold r:id="rId20"/>
      <p:italic r:id="rId21"/>
      <p:boldItalic r:id="rId22"/>
    </p:embeddedFont>
    <p:embeddedFont>
      <p:font typeface="Roboto"/>
      <p:regular r:id="rId23"/>
      <p:bold r:id="rId24"/>
      <p:italic r:id="rId25"/>
      <p:boldItalic r:id="rId26"/>
    </p:embeddedFont>
    <p:embeddedFont>
      <p:font typeface="Caveat"/>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29" roundtripDataSignature="AMtx7mjTXV7mnhODBf0rlmLWuWnLKHhO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22" Type="http://schemas.openxmlformats.org/officeDocument/2006/relationships/font" Target="fonts/Raleway-boldItalic.fntdata"/><Relationship Id="rId21" Type="http://schemas.openxmlformats.org/officeDocument/2006/relationships/font" Target="fonts/Raleway-italic.fntdata"/><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Caveat-bold.fntdata"/><Relationship Id="rId27" Type="http://schemas.openxmlformats.org/officeDocument/2006/relationships/font" Target="fonts/Cave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Slab-regular.fntdata"/><Relationship Id="rId16" Type="http://schemas.openxmlformats.org/officeDocument/2006/relationships/slide" Target="slides/slide11.xml"/><Relationship Id="rId19" Type="http://schemas.openxmlformats.org/officeDocument/2006/relationships/font" Target="fonts/Raleway-regular.fntdata"/><Relationship Id="rId18" Type="http://schemas.openxmlformats.org/officeDocument/2006/relationships/font" Target="fonts/RobotoSlab-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 name="Shape 9"/>
        <p:cNvGrpSpPr/>
        <p:nvPr/>
      </p:nvGrpSpPr>
      <p:grpSpPr>
        <a:xfrm>
          <a:off x="0" y="0"/>
          <a:ext cx="0" cy="0"/>
          <a:chOff x="0" y="0"/>
          <a:chExt cx="0" cy="0"/>
        </a:xfrm>
      </p:grpSpPr>
      <p:sp>
        <p:nvSpPr>
          <p:cNvPr id="10" name="Google Shape;10;p13"/>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1" name="Google Shape;1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22"/>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2"/>
          <p:cNvSpPr txBox="1"/>
          <p:nvPr>
            <p:ph hasCustomPrompt="1" type="title"/>
          </p:nvPr>
        </p:nvSpPr>
        <p:spPr>
          <a:xfrm>
            <a:off x="387900" y="1152450"/>
            <a:ext cx="83682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5"/>
              </a:buClr>
              <a:buSzPts val="13000"/>
              <a:buNone/>
              <a:defRPr sz="13000">
                <a:solidFill>
                  <a:schemeClr val="accent5"/>
                </a:solidFill>
              </a:defRPr>
            </a:lvl1pPr>
            <a:lvl2pPr lvl="1" algn="ctr">
              <a:lnSpc>
                <a:spcPct val="100000"/>
              </a:lnSpc>
              <a:spcBef>
                <a:spcPts val="0"/>
              </a:spcBef>
              <a:spcAft>
                <a:spcPts val="0"/>
              </a:spcAft>
              <a:buClr>
                <a:schemeClr val="accent5"/>
              </a:buClr>
              <a:buSzPts val="13000"/>
              <a:buNone/>
              <a:defRPr sz="13000">
                <a:solidFill>
                  <a:schemeClr val="accent5"/>
                </a:solidFill>
              </a:defRPr>
            </a:lvl2pPr>
            <a:lvl3pPr lvl="2" algn="ctr">
              <a:lnSpc>
                <a:spcPct val="100000"/>
              </a:lnSpc>
              <a:spcBef>
                <a:spcPts val="0"/>
              </a:spcBef>
              <a:spcAft>
                <a:spcPts val="0"/>
              </a:spcAft>
              <a:buClr>
                <a:schemeClr val="accent5"/>
              </a:buClr>
              <a:buSzPts val="13000"/>
              <a:buNone/>
              <a:defRPr sz="13000">
                <a:solidFill>
                  <a:schemeClr val="accent5"/>
                </a:solidFill>
              </a:defRPr>
            </a:lvl3pPr>
            <a:lvl4pPr lvl="3" algn="ctr">
              <a:lnSpc>
                <a:spcPct val="100000"/>
              </a:lnSpc>
              <a:spcBef>
                <a:spcPts val="0"/>
              </a:spcBef>
              <a:spcAft>
                <a:spcPts val="0"/>
              </a:spcAft>
              <a:buClr>
                <a:schemeClr val="accent5"/>
              </a:buClr>
              <a:buSzPts val="13000"/>
              <a:buNone/>
              <a:defRPr sz="13000">
                <a:solidFill>
                  <a:schemeClr val="accent5"/>
                </a:solidFill>
              </a:defRPr>
            </a:lvl4pPr>
            <a:lvl5pPr lvl="4" algn="ctr">
              <a:lnSpc>
                <a:spcPct val="100000"/>
              </a:lnSpc>
              <a:spcBef>
                <a:spcPts val="0"/>
              </a:spcBef>
              <a:spcAft>
                <a:spcPts val="0"/>
              </a:spcAft>
              <a:buClr>
                <a:schemeClr val="accent5"/>
              </a:buClr>
              <a:buSzPts val="13000"/>
              <a:buNone/>
              <a:defRPr sz="13000">
                <a:solidFill>
                  <a:schemeClr val="accent5"/>
                </a:solidFill>
              </a:defRPr>
            </a:lvl5pPr>
            <a:lvl6pPr lvl="5" algn="ctr">
              <a:lnSpc>
                <a:spcPct val="100000"/>
              </a:lnSpc>
              <a:spcBef>
                <a:spcPts val="0"/>
              </a:spcBef>
              <a:spcAft>
                <a:spcPts val="0"/>
              </a:spcAft>
              <a:buClr>
                <a:schemeClr val="accent5"/>
              </a:buClr>
              <a:buSzPts val="13000"/>
              <a:buNone/>
              <a:defRPr sz="13000">
                <a:solidFill>
                  <a:schemeClr val="accent5"/>
                </a:solidFill>
              </a:defRPr>
            </a:lvl6pPr>
            <a:lvl7pPr lvl="6" algn="ctr">
              <a:lnSpc>
                <a:spcPct val="100000"/>
              </a:lnSpc>
              <a:spcBef>
                <a:spcPts val="0"/>
              </a:spcBef>
              <a:spcAft>
                <a:spcPts val="0"/>
              </a:spcAft>
              <a:buClr>
                <a:schemeClr val="accent5"/>
              </a:buClr>
              <a:buSzPts val="13000"/>
              <a:buNone/>
              <a:defRPr sz="13000">
                <a:solidFill>
                  <a:schemeClr val="accent5"/>
                </a:solidFill>
              </a:defRPr>
            </a:lvl7pPr>
            <a:lvl8pPr lvl="7" algn="ctr">
              <a:lnSpc>
                <a:spcPct val="100000"/>
              </a:lnSpc>
              <a:spcBef>
                <a:spcPts val="0"/>
              </a:spcBef>
              <a:spcAft>
                <a:spcPts val="0"/>
              </a:spcAft>
              <a:buClr>
                <a:schemeClr val="accent5"/>
              </a:buClr>
              <a:buSzPts val="13000"/>
              <a:buNone/>
              <a:defRPr sz="13000">
                <a:solidFill>
                  <a:schemeClr val="accent5"/>
                </a:solidFill>
              </a:defRPr>
            </a:lvl8pPr>
            <a:lvl9pPr lvl="8" algn="ctr">
              <a:lnSpc>
                <a:spcPct val="100000"/>
              </a:lnSpc>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22"/>
          <p:cNvSpPr txBox="1"/>
          <p:nvPr>
            <p:ph idx="1" type="body"/>
          </p:nvPr>
        </p:nvSpPr>
        <p:spPr>
          <a:xfrm>
            <a:off x="387900" y="2919450"/>
            <a:ext cx="83682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6" name="Google Shape;5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cxnSp>
        <p:nvCxnSpPr>
          <p:cNvPr id="13" name="Google Shape;13;p1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14" name="Google Shape;14;p14"/>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5" name="Google Shape;15;p14"/>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cxnSp>
        <p:nvCxnSpPr>
          <p:cNvPr id="18" name="Google Shape;18;p1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19" name="Google Shape;19;p15"/>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0" name="Google Shape;20;p15"/>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 name="Google Shape;21;p15"/>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 name="Google Shape;22;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cxnSp>
        <p:nvCxnSpPr>
          <p:cNvPr id="24" name="Google Shape;24;p16"/>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25" name="Google Shape;25;p16"/>
          <p:cNvSpPr txBox="1"/>
          <p:nvPr>
            <p:ph type="title"/>
          </p:nvPr>
        </p:nvSpPr>
        <p:spPr>
          <a:xfrm>
            <a:off x="480750" y="1764950"/>
            <a:ext cx="8222100" cy="907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6" name="Google Shape;2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17"/>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29" name="Google Shape;29;p17"/>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30" name="Google Shape;30;p17"/>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31" name="Google Shape;31;p17"/>
          <p:cNvSpPr txBox="1"/>
          <p:nvPr>
            <p:ph type="ctrTitle"/>
          </p:nvPr>
        </p:nvSpPr>
        <p:spPr>
          <a:xfrm>
            <a:off x="1680302" y="1188925"/>
            <a:ext cx="5783400" cy="1457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32" name="Google Shape;32;p17"/>
          <p:cNvSpPr txBox="1"/>
          <p:nvPr>
            <p:ph idx="1" type="subTitle"/>
          </p:nvPr>
        </p:nvSpPr>
        <p:spPr>
          <a:xfrm>
            <a:off x="1680302" y="3049450"/>
            <a:ext cx="5783400" cy="909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33" name="Google Shape;33;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1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6" name="Google Shape;3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cxnSp>
        <p:nvCxnSpPr>
          <p:cNvPr id="38" name="Google Shape;38;p19"/>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9" name="Google Shape;39;p19"/>
          <p:cNvSpPr txBox="1"/>
          <p:nvPr>
            <p:ph type="title"/>
          </p:nvPr>
        </p:nvSpPr>
        <p:spPr>
          <a:xfrm>
            <a:off x="3879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0" name="Google Shape;40;p19"/>
          <p:cNvSpPr txBox="1"/>
          <p:nvPr>
            <p:ph idx="1" type="body"/>
          </p:nvPr>
        </p:nvSpPr>
        <p:spPr>
          <a:xfrm>
            <a:off x="387900" y="1594025"/>
            <a:ext cx="2808000" cy="26811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1" name="Google Shape;41;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20"/>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4" name="Google Shape;44;p20"/>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20"/>
          <p:cNvSpPr txBox="1"/>
          <p:nvPr>
            <p:ph type="title"/>
          </p:nvPr>
        </p:nvSpPr>
        <p:spPr>
          <a:xfrm>
            <a:off x="265500" y="1209075"/>
            <a:ext cx="4045200" cy="1506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46" name="Google Shape;46;p20"/>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2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8" name="Google Shape;4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21"/>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1pPr>
            <a:lvl2pPr lvl="1"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2pPr>
            <a:lvl3pPr lvl="2"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3pPr>
            <a:lvl4pPr lvl="3"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4pPr>
            <a:lvl5pPr lvl="4"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5pPr>
            <a:lvl6pPr lvl="5"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6pPr>
            <a:lvl7pPr lvl="6"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7pPr>
            <a:lvl8pPr lvl="7"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8pPr>
            <a:lvl9pPr lvl="8"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9pPr>
          </a:lstStyle>
          <a:p/>
        </p:txBody>
      </p:sp>
      <p:sp>
        <p:nvSpPr>
          <p:cNvPr id="7" name="Google Shape;7;p12"/>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Roboto"/>
              <a:buChar char="●"/>
              <a:defRPr b="0" i="0" sz="1800" u="none" cap="none" strike="noStrike">
                <a:solidFill>
                  <a:schemeClr val="dk1"/>
                </a:solidFill>
                <a:latin typeface="Roboto"/>
                <a:ea typeface="Roboto"/>
                <a:cs typeface="Roboto"/>
                <a:sym typeface="Roboto"/>
              </a:defRPr>
            </a:lvl1pPr>
            <a:lvl2pPr indent="-317500" lvl="1" marL="9144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2pPr>
            <a:lvl3pPr indent="-317500" lvl="2" marL="13716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3pPr>
            <a:lvl4pPr indent="-317500" lvl="3" marL="18288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4pPr>
            <a:lvl5pPr indent="-317500" lvl="4" marL="22860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5pPr>
            <a:lvl6pPr indent="-317500" lvl="5" marL="27432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6pPr>
            <a:lvl7pPr indent="-317500" lvl="6" marL="32004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7pPr>
            <a:lvl8pPr indent="-317500" lvl="7" marL="36576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8pPr>
            <a:lvl9pPr indent="-317500" lvl="8" marL="4114800" marR="0" rtl="0" algn="l">
              <a:lnSpc>
                <a:spcPct val="115000"/>
              </a:lnSpc>
              <a:spcBef>
                <a:spcPts val="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9pPr>
          </a:lstStyle>
          <a:p/>
        </p:txBody>
      </p:sp>
      <p:sp>
        <p:nvSpPr>
          <p:cNvPr id="8" name="Google Shape;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1.jp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
          <p:cNvSpPr txBox="1"/>
          <p:nvPr>
            <p:ph type="title"/>
          </p:nvPr>
        </p:nvSpPr>
        <p:spPr>
          <a:xfrm>
            <a:off x="145825" y="135450"/>
            <a:ext cx="4905000" cy="302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pl" sz="5000">
                <a:solidFill>
                  <a:schemeClr val="accent5"/>
                </a:solidFill>
              </a:rPr>
              <a:t>ROTARY</a:t>
            </a:r>
            <a:endParaRPr b="1" sz="5000">
              <a:solidFill>
                <a:schemeClr val="accent5"/>
              </a:solidFill>
            </a:endParaRPr>
          </a:p>
          <a:p>
            <a:pPr indent="0" lvl="0" marL="0" rtl="0" algn="l">
              <a:lnSpc>
                <a:spcPct val="100000"/>
              </a:lnSpc>
              <a:spcBef>
                <a:spcPts val="0"/>
              </a:spcBef>
              <a:spcAft>
                <a:spcPts val="0"/>
              </a:spcAft>
              <a:buSzPts val="990"/>
              <a:buNone/>
            </a:pPr>
            <a:r>
              <a:rPr b="1" lang="pl" sz="4700">
                <a:solidFill>
                  <a:schemeClr val="accent5"/>
                </a:solidFill>
              </a:rPr>
              <a:t>HANDS ACROSS WATER</a:t>
            </a:r>
            <a:endParaRPr b="1" sz="4700">
              <a:solidFill>
                <a:schemeClr val="accent5"/>
              </a:solidFill>
            </a:endParaRPr>
          </a:p>
        </p:txBody>
      </p:sp>
      <p:sp>
        <p:nvSpPr>
          <p:cNvPr id="64" name="Google Shape;64;p1"/>
          <p:cNvSpPr txBox="1"/>
          <p:nvPr>
            <p:ph idx="4294967295" type="body"/>
          </p:nvPr>
        </p:nvSpPr>
        <p:spPr>
          <a:xfrm>
            <a:off x="264300" y="3197000"/>
            <a:ext cx="4307700" cy="10716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1200"/>
              </a:spcAft>
              <a:buSzPts val="1800"/>
              <a:buNone/>
            </a:pPr>
            <a:r>
              <a:rPr i="1" lang="pl"/>
              <a:t>Academic High School of the Wroclaw University of Technology,               Wroclaw, Poland</a:t>
            </a:r>
            <a:endParaRPr i="1"/>
          </a:p>
        </p:txBody>
      </p:sp>
      <p:pic>
        <p:nvPicPr>
          <p:cNvPr id="65" name="Google Shape;65;p1"/>
          <p:cNvPicPr preferRelativeResize="0"/>
          <p:nvPr/>
        </p:nvPicPr>
        <p:blipFill rotWithShape="1">
          <a:blip r:embed="rId3">
            <a:alphaModFix/>
          </a:blip>
          <a:srcRect b="0" l="0" r="0" t="0"/>
          <a:stretch/>
        </p:blipFill>
        <p:spPr>
          <a:xfrm>
            <a:off x="5462650" y="90775"/>
            <a:ext cx="3340051" cy="3112151"/>
          </a:xfrm>
          <a:prstGeom prst="rect">
            <a:avLst/>
          </a:prstGeom>
          <a:noFill/>
          <a:ln>
            <a:noFill/>
          </a:ln>
        </p:spPr>
      </p:pic>
      <p:sp>
        <p:nvSpPr>
          <p:cNvPr id="66" name="Google Shape;66;p1"/>
          <p:cNvSpPr/>
          <p:nvPr/>
        </p:nvSpPr>
        <p:spPr>
          <a:xfrm>
            <a:off x="4978175" y="3320533"/>
            <a:ext cx="3916498" cy="1664242"/>
          </a:xfrm>
          <a:prstGeom prst="rect">
            <a:avLst/>
          </a:prstGeom>
          <a:solidFill>
            <a:srgbClr val="FFFFFF"/>
          </a:solidFill>
          <a:ln>
            <a:noFill/>
          </a:ln>
        </p:spPr>
      </p:sp>
      <p:pic>
        <p:nvPicPr>
          <p:cNvPr id="67" name="Google Shape;67;p1"/>
          <p:cNvPicPr preferRelativeResize="0"/>
          <p:nvPr/>
        </p:nvPicPr>
        <p:blipFill>
          <a:blip r:embed="rId4">
            <a:alphaModFix/>
          </a:blip>
          <a:stretch>
            <a:fillRect/>
          </a:stretch>
        </p:blipFill>
        <p:spPr>
          <a:xfrm>
            <a:off x="3395375" y="135447"/>
            <a:ext cx="1873775" cy="880550"/>
          </a:xfrm>
          <a:prstGeom prst="rect">
            <a:avLst/>
          </a:prstGeom>
          <a:noFill/>
          <a:ln>
            <a:noFill/>
          </a:ln>
        </p:spPr>
      </p:pic>
      <p:pic>
        <p:nvPicPr>
          <p:cNvPr id="68" name="Google Shape;68;p1"/>
          <p:cNvPicPr preferRelativeResize="0"/>
          <p:nvPr/>
        </p:nvPicPr>
        <p:blipFill>
          <a:blip r:embed="rId5">
            <a:alphaModFix/>
          </a:blip>
          <a:stretch>
            <a:fillRect/>
          </a:stretch>
        </p:blipFill>
        <p:spPr>
          <a:xfrm>
            <a:off x="4944574" y="3281100"/>
            <a:ext cx="3950100" cy="1743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0"/>
          <p:cNvSpPr txBox="1"/>
          <p:nvPr>
            <p:ph type="title"/>
          </p:nvPr>
        </p:nvSpPr>
        <p:spPr>
          <a:xfrm>
            <a:off x="111975" y="303500"/>
            <a:ext cx="8368200" cy="6861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3000"/>
              <a:buNone/>
            </a:pPr>
            <a:r>
              <a:rPr b="1" lang="pl"/>
              <a:t>The model we’re aiming for</a:t>
            </a:r>
            <a:endParaRPr b="1"/>
          </a:p>
        </p:txBody>
      </p:sp>
      <p:pic>
        <p:nvPicPr>
          <p:cNvPr id="156" name="Google Shape;156;p10"/>
          <p:cNvPicPr preferRelativeResize="0"/>
          <p:nvPr/>
        </p:nvPicPr>
        <p:blipFill rotWithShape="1">
          <a:blip r:embed="rId3">
            <a:alphaModFix/>
          </a:blip>
          <a:srcRect b="0" l="0" r="0" t="0"/>
          <a:stretch/>
        </p:blipFill>
        <p:spPr>
          <a:xfrm>
            <a:off x="1656275" y="1166175"/>
            <a:ext cx="6290748" cy="3725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1"/>
          <p:cNvSpPr txBox="1"/>
          <p:nvPr>
            <p:ph type="title"/>
          </p:nvPr>
        </p:nvSpPr>
        <p:spPr>
          <a:xfrm>
            <a:off x="480750" y="1764950"/>
            <a:ext cx="8222100" cy="9075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pl"/>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2"/>
          <p:cNvSpPr txBox="1"/>
          <p:nvPr>
            <p:ph type="title"/>
          </p:nvPr>
        </p:nvSpPr>
        <p:spPr>
          <a:xfrm>
            <a:off x="387900" y="263900"/>
            <a:ext cx="8368200" cy="880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b="1" lang="pl"/>
              <a:t>Who are we?</a:t>
            </a:r>
            <a:r>
              <a:rPr lang="pl"/>
              <a:t> </a:t>
            </a:r>
            <a:endParaRPr/>
          </a:p>
        </p:txBody>
      </p:sp>
      <p:pic>
        <p:nvPicPr>
          <p:cNvPr id="74" name="Google Shape;74;p2"/>
          <p:cNvPicPr preferRelativeResize="0"/>
          <p:nvPr/>
        </p:nvPicPr>
        <p:blipFill rotWithShape="1">
          <a:blip r:embed="rId3">
            <a:alphaModFix/>
          </a:blip>
          <a:srcRect b="0" l="8688" r="5111" t="0"/>
          <a:stretch/>
        </p:blipFill>
        <p:spPr>
          <a:xfrm>
            <a:off x="0" y="1321475"/>
            <a:ext cx="3751624" cy="3264300"/>
          </a:xfrm>
          <a:prstGeom prst="rect">
            <a:avLst/>
          </a:prstGeom>
          <a:noFill/>
          <a:ln>
            <a:noFill/>
          </a:ln>
        </p:spPr>
      </p:pic>
      <p:pic>
        <p:nvPicPr>
          <p:cNvPr id="75" name="Google Shape;75;p2"/>
          <p:cNvPicPr preferRelativeResize="0"/>
          <p:nvPr/>
        </p:nvPicPr>
        <p:blipFill rotWithShape="1">
          <a:blip r:embed="rId4">
            <a:alphaModFix/>
          </a:blip>
          <a:srcRect b="0" l="8223" r="0" t="0"/>
          <a:stretch/>
        </p:blipFill>
        <p:spPr>
          <a:xfrm rot="-5400000">
            <a:off x="6104951" y="1623674"/>
            <a:ext cx="3305600" cy="2701202"/>
          </a:xfrm>
          <a:prstGeom prst="rect">
            <a:avLst/>
          </a:prstGeom>
          <a:noFill/>
          <a:ln>
            <a:noFill/>
          </a:ln>
        </p:spPr>
      </p:pic>
      <p:pic>
        <p:nvPicPr>
          <p:cNvPr id="76" name="Google Shape;76;p2"/>
          <p:cNvPicPr preferRelativeResize="0"/>
          <p:nvPr/>
        </p:nvPicPr>
        <p:blipFill rotWithShape="1">
          <a:blip r:embed="rId5">
            <a:alphaModFix/>
          </a:blip>
          <a:srcRect b="0" l="0" r="0" t="0"/>
          <a:stretch/>
        </p:blipFill>
        <p:spPr>
          <a:xfrm rot="-5400000">
            <a:off x="3434600" y="1790700"/>
            <a:ext cx="3289574" cy="2321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b="1" lang="pl"/>
              <a:t>The survey </a:t>
            </a:r>
            <a:endParaRPr b="1"/>
          </a:p>
        </p:txBody>
      </p:sp>
      <p:sp>
        <p:nvSpPr>
          <p:cNvPr id="82" name="Google Shape;82;p3"/>
          <p:cNvSpPr txBox="1"/>
          <p:nvPr>
            <p:ph idx="1" type="body"/>
          </p:nvPr>
        </p:nvSpPr>
        <p:spPr>
          <a:xfrm>
            <a:off x="387900" y="1335524"/>
            <a:ext cx="8368200" cy="3078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pl"/>
              <a:t>own attempts in minimising water consumption </a:t>
            </a:r>
            <a:endParaRPr/>
          </a:p>
          <a:p>
            <a:pPr indent="0" lvl="0" marL="0" rtl="0" algn="l">
              <a:lnSpc>
                <a:spcPct val="115000"/>
              </a:lnSpc>
              <a:spcBef>
                <a:spcPts val="1200"/>
              </a:spcBef>
              <a:spcAft>
                <a:spcPts val="1200"/>
              </a:spcAft>
              <a:buSzPts val="1800"/>
              <a:buNone/>
            </a:pPr>
            <a:r>
              <a:t/>
            </a:r>
            <a:endParaRPr/>
          </a:p>
        </p:txBody>
      </p:sp>
      <p:pic>
        <p:nvPicPr>
          <p:cNvPr id="83" name="Google Shape;83;p3"/>
          <p:cNvPicPr preferRelativeResize="0"/>
          <p:nvPr/>
        </p:nvPicPr>
        <p:blipFill rotWithShape="1">
          <a:blip r:embed="rId3">
            <a:alphaModFix/>
          </a:blip>
          <a:srcRect b="38830" l="0" r="1641" t="0"/>
          <a:stretch/>
        </p:blipFill>
        <p:spPr>
          <a:xfrm>
            <a:off x="1273400" y="2186225"/>
            <a:ext cx="7202502" cy="2796374"/>
          </a:xfrm>
          <a:prstGeom prst="rect">
            <a:avLst/>
          </a:prstGeom>
          <a:noFill/>
          <a:ln>
            <a:noFill/>
          </a:ln>
        </p:spPr>
      </p:pic>
      <p:sp>
        <p:nvSpPr>
          <p:cNvPr id="84" name="Google Shape;84;p3"/>
          <p:cNvSpPr/>
          <p:nvPr/>
        </p:nvSpPr>
        <p:spPr>
          <a:xfrm>
            <a:off x="3270325" y="3239275"/>
            <a:ext cx="3239400" cy="1635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
          <p:cNvSpPr txBox="1"/>
          <p:nvPr/>
        </p:nvSpPr>
        <p:spPr>
          <a:xfrm>
            <a:off x="3332650" y="3239275"/>
            <a:ext cx="30840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pl" sz="1200" u="none" cap="none" strike="noStrike">
                <a:solidFill>
                  <a:srgbClr val="000000"/>
                </a:solidFill>
                <a:latin typeface="Raleway"/>
                <a:ea typeface="Raleway"/>
                <a:cs typeface="Raleway"/>
                <a:sym typeface="Raleway"/>
              </a:rPr>
              <a:t>ROTARY SURVEY</a:t>
            </a:r>
            <a:endParaRPr b="1" i="1" sz="12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rPr b="0" i="0" lang="pl" sz="900" u="none" cap="none" strike="noStrike">
                <a:solidFill>
                  <a:srgbClr val="000000"/>
                </a:solidFill>
                <a:latin typeface="Raleway"/>
                <a:ea typeface="Raleway"/>
                <a:cs typeface="Raleway"/>
                <a:sym typeface="Raleway"/>
              </a:rPr>
              <a:t>Hello!</a:t>
            </a:r>
            <a:endParaRPr b="0" i="0" sz="9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rPr b="0" i="0" lang="pl" sz="900" u="none" cap="none" strike="noStrike">
                <a:solidFill>
                  <a:srgbClr val="000000"/>
                </a:solidFill>
                <a:latin typeface="Raleway"/>
                <a:ea typeface="Raleway"/>
                <a:cs typeface="Raleway"/>
                <a:sym typeface="Raleway"/>
              </a:rPr>
              <a:t>We are currently working on the project called ROTARY HANDS ACROSS WATER, in which we try to reduce domestic water consumption. If you’d like to help us in the research, fill in the survey, please.</a:t>
            </a:r>
            <a:endParaRPr b="0" i="0" sz="9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rPr b="0" i="0" lang="pl" sz="900" u="none" cap="none" strike="noStrike">
                <a:solidFill>
                  <a:srgbClr val="000000"/>
                </a:solidFill>
                <a:latin typeface="Raleway"/>
                <a:ea typeface="Raleway"/>
                <a:cs typeface="Raleway"/>
                <a:sym typeface="Raleway"/>
              </a:rPr>
              <a:t>Thank you in advance!</a:t>
            </a:r>
            <a:endParaRPr b="0" i="0" sz="1200" u="none" cap="none" strike="noStrike">
              <a:solidFill>
                <a:srgbClr val="000000"/>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4"/>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b="1" lang="pl"/>
              <a:t>The survey summary</a:t>
            </a:r>
            <a:endParaRPr b="1"/>
          </a:p>
        </p:txBody>
      </p:sp>
      <p:sp>
        <p:nvSpPr>
          <p:cNvPr id="91" name="Google Shape;91;p4"/>
          <p:cNvSpPr/>
          <p:nvPr/>
        </p:nvSpPr>
        <p:spPr>
          <a:xfrm>
            <a:off x="5043925" y="3491600"/>
            <a:ext cx="2969100" cy="253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2" name="Google Shape;92;p4"/>
          <p:cNvPicPr preferRelativeResize="0"/>
          <p:nvPr/>
        </p:nvPicPr>
        <p:blipFill rotWithShape="1">
          <a:blip r:embed="rId3">
            <a:alphaModFix/>
          </a:blip>
          <a:srcRect b="3258" l="945" r="19543" t="-1713"/>
          <a:stretch/>
        </p:blipFill>
        <p:spPr>
          <a:xfrm>
            <a:off x="4992775" y="3188647"/>
            <a:ext cx="3882774" cy="1911503"/>
          </a:xfrm>
          <a:prstGeom prst="rect">
            <a:avLst/>
          </a:prstGeom>
          <a:noFill/>
          <a:ln>
            <a:noFill/>
          </a:ln>
        </p:spPr>
      </p:pic>
      <p:pic>
        <p:nvPicPr>
          <p:cNvPr id="93" name="Google Shape;93;p4"/>
          <p:cNvPicPr preferRelativeResize="0"/>
          <p:nvPr/>
        </p:nvPicPr>
        <p:blipFill rotWithShape="1">
          <a:blip r:embed="rId4">
            <a:alphaModFix/>
          </a:blip>
          <a:srcRect b="43072" l="25516" r="34805" t="24234"/>
          <a:stretch/>
        </p:blipFill>
        <p:spPr>
          <a:xfrm>
            <a:off x="549200" y="1368675"/>
            <a:ext cx="3770173" cy="1839299"/>
          </a:xfrm>
          <a:prstGeom prst="rect">
            <a:avLst/>
          </a:prstGeom>
          <a:noFill/>
          <a:ln>
            <a:noFill/>
          </a:ln>
        </p:spPr>
      </p:pic>
      <p:sp>
        <p:nvSpPr>
          <p:cNvPr id="94" name="Google Shape;94;p4"/>
          <p:cNvSpPr/>
          <p:nvPr/>
        </p:nvSpPr>
        <p:spPr>
          <a:xfrm>
            <a:off x="549200" y="1436375"/>
            <a:ext cx="2281200" cy="359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
          <p:cNvSpPr txBox="1"/>
          <p:nvPr/>
        </p:nvSpPr>
        <p:spPr>
          <a:xfrm>
            <a:off x="468950" y="1368675"/>
            <a:ext cx="2759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 sz="1100" u="none" cap="none" strike="noStrike">
                <a:solidFill>
                  <a:srgbClr val="000000"/>
                </a:solidFill>
                <a:latin typeface="Roboto"/>
                <a:ea typeface="Roboto"/>
                <a:cs typeface="Roboto"/>
                <a:sym typeface="Roboto"/>
              </a:rPr>
              <a:t>Do you frequently use a dishwasher?</a:t>
            </a:r>
            <a:endParaRPr b="0" i="0" sz="1100" u="none" cap="none" strike="noStrike">
              <a:solidFill>
                <a:srgbClr val="000000"/>
              </a:solidFill>
              <a:latin typeface="Roboto"/>
              <a:ea typeface="Roboto"/>
              <a:cs typeface="Roboto"/>
              <a:sym typeface="Roboto"/>
            </a:endParaRPr>
          </a:p>
        </p:txBody>
      </p:sp>
      <p:sp>
        <p:nvSpPr>
          <p:cNvPr id="96" name="Google Shape;96;p4"/>
          <p:cNvSpPr/>
          <p:nvPr/>
        </p:nvSpPr>
        <p:spPr>
          <a:xfrm>
            <a:off x="3485325" y="1837725"/>
            <a:ext cx="158400" cy="401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
          <p:cNvSpPr txBox="1"/>
          <p:nvPr/>
        </p:nvSpPr>
        <p:spPr>
          <a:xfrm>
            <a:off x="3737075" y="1899375"/>
            <a:ext cx="927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pl" sz="800" u="none" cap="none" strike="noStrike">
                <a:solidFill>
                  <a:srgbClr val="000000"/>
                </a:solidFill>
                <a:latin typeface="Roboto"/>
                <a:ea typeface="Roboto"/>
                <a:cs typeface="Roboto"/>
                <a:sym typeface="Roboto"/>
              </a:rPr>
              <a:t>Yes</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pl" sz="800" u="none" cap="none" strike="noStrike">
                <a:solidFill>
                  <a:srgbClr val="000000"/>
                </a:solidFill>
                <a:latin typeface="Roboto"/>
                <a:ea typeface="Roboto"/>
                <a:cs typeface="Roboto"/>
                <a:sym typeface="Roboto"/>
              </a:rPr>
              <a:t>No</a:t>
            </a:r>
            <a:endParaRPr b="0" i="0" sz="800" u="none" cap="none" strike="noStrike">
              <a:solidFill>
                <a:srgbClr val="000000"/>
              </a:solidFill>
              <a:latin typeface="Roboto"/>
              <a:ea typeface="Roboto"/>
              <a:cs typeface="Roboto"/>
              <a:sym typeface="Roboto"/>
            </a:endParaRPr>
          </a:p>
        </p:txBody>
      </p:sp>
      <p:pic>
        <p:nvPicPr>
          <p:cNvPr id="98" name="Google Shape;98;p4"/>
          <p:cNvPicPr preferRelativeResize="0"/>
          <p:nvPr/>
        </p:nvPicPr>
        <p:blipFill rotWithShape="1">
          <a:blip r:embed="rId5">
            <a:alphaModFix/>
          </a:blip>
          <a:srcRect b="18025" l="25827" r="32756" t="48838"/>
          <a:stretch/>
        </p:blipFill>
        <p:spPr>
          <a:xfrm>
            <a:off x="4992775" y="1349350"/>
            <a:ext cx="3882772" cy="1839299"/>
          </a:xfrm>
          <a:prstGeom prst="rect">
            <a:avLst/>
          </a:prstGeom>
          <a:noFill/>
          <a:ln>
            <a:noFill/>
          </a:ln>
        </p:spPr>
      </p:pic>
      <p:sp>
        <p:nvSpPr>
          <p:cNvPr id="99" name="Google Shape;99;p4"/>
          <p:cNvSpPr/>
          <p:nvPr/>
        </p:nvSpPr>
        <p:spPr>
          <a:xfrm>
            <a:off x="3821800" y="1914225"/>
            <a:ext cx="381600" cy="401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pl" sz="800" u="none" cap="none" strike="noStrike">
                <a:solidFill>
                  <a:srgbClr val="000000"/>
                </a:solidFill>
                <a:latin typeface="Roboto"/>
                <a:ea typeface="Roboto"/>
                <a:cs typeface="Roboto"/>
                <a:sym typeface="Roboto"/>
              </a:rPr>
              <a:t>Yes</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pl" sz="800" u="none" cap="none" strike="noStrike">
                <a:solidFill>
                  <a:srgbClr val="000000"/>
                </a:solidFill>
                <a:latin typeface="Roboto"/>
                <a:ea typeface="Roboto"/>
                <a:cs typeface="Roboto"/>
                <a:sym typeface="Roboto"/>
              </a:rPr>
              <a:t>No</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 name="Google Shape;100;p4"/>
          <p:cNvPicPr preferRelativeResize="0"/>
          <p:nvPr/>
        </p:nvPicPr>
        <p:blipFill rotWithShape="1">
          <a:blip r:embed="rId6">
            <a:alphaModFix/>
          </a:blip>
          <a:srcRect b="9970" l="25786" r="35879" t="61939"/>
          <a:stretch/>
        </p:blipFill>
        <p:spPr>
          <a:xfrm>
            <a:off x="549200" y="3337475"/>
            <a:ext cx="3770173" cy="1726576"/>
          </a:xfrm>
          <a:prstGeom prst="rect">
            <a:avLst/>
          </a:prstGeom>
          <a:noFill/>
          <a:ln>
            <a:noFill/>
          </a:ln>
        </p:spPr>
      </p:pic>
      <p:sp>
        <p:nvSpPr>
          <p:cNvPr id="101" name="Google Shape;101;p4"/>
          <p:cNvSpPr txBox="1"/>
          <p:nvPr/>
        </p:nvSpPr>
        <p:spPr>
          <a:xfrm>
            <a:off x="549200" y="3337475"/>
            <a:ext cx="3178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 sz="1100" u="none" cap="none" strike="noStrike">
                <a:solidFill>
                  <a:srgbClr val="000000"/>
                </a:solidFill>
                <a:latin typeface="Roboto"/>
                <a:ea typeface="Roboto"/>
                <a:cs typeface="Roboto"/>
                <a:sym typeface="Roboto"/>
              </a:rPr>
              <a:t>Do you typically choose bathtub or shower?</a:t>
            </a:r>
            <a:endParaRPr b="0" i="0" sz="1100" u="none" cap="none" strike="noStrike">
              <a:solidFill>
                <a:srgbClr val="000000"/>
              </a:solidFill>
              <a:latin typeface="Roboto"/>
              <a:ea typeface="Roboto"/>
              <a:cs typeface="Roboto"/>
              <a:sym typeface="Roboto"/>
            </a:endParaRPr>
          </a:p>
        </p:txBody>
      </p:sp>
      <p:sp>
        <p:nvSpPr>
          <p:cNvPr id="102" name="Google Shape;102;p4"/>
          <p:cNvSpPr/>
          <p:nvPr/>
        </p:nvSpPr>
        <p:spPr>
          <a:xfrm>
            <a:off x="627200" y="3337475"/>
            <a:ext cx="2862300" cy="354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4"/>
          <p:cNvSpPr txBox="1"/>
          <p:nvPr/>
        </p:nvSpPr>
        <p:spPr>
          <a:xfrm>
            <a:off x="627200" y="3391400"/>
            <a:ext cx="3178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 sz="1100" u="none" cap="none" strike="noStrike">
                <a:solidFill>
                  <a:srgbClr val="000000"/>
                </a:solidFill>
                <a:latin typeface="Roboto"/>
                <a:ea typeface="Roboto"/>
                <a:cs typeface="Roboto"/>
                <a:sym typeface="Roboto"/>
              </a:rPr>
              <a:t>Do you typically choose bathtub or shower?</a:t>
            </a:r>
            <a:endParaRPr b="0" i="0" sz="1100" u="none" cap="none" strike="noStrike">
              <a:solidFill>
                <a:srgbClr val="000000"/>
              </a:solidFill>
              <a:latin typeface="Roboto"/>
              <a:ea typeface="Roboto"/>
              <a:cs typeface="Roboto"/>
              <a:sym typeface="Roboto"/>
            </a:endParaRPr>
          </a:p>
        </p:txBody>
      </p:sp>
      <p:sp>
        <p:nvSpPr>
          <p:cNvPr id="104" name="Google Shape;104;p4"/>
          <p:cNvSpPr/>
          <p:nvPr/>
        </p:nvSpPr>
        <p:spPr>
          <a:xfrm>
            <a:off x="3876100" y="3865525"/>
            <a:ext cx="381600" cy="306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
          <p:cNvSpPr txBox="1"/>
          <p:nvPr/>
        </p:nvSpPr>
        <p:spPr>
          <a:xfrm>
            <a:off x="3831875" y="3741625"/>
            <a:ext cx="737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pl" sz="800" u="none" cap="none" strike="noStrike">
                <a:solidFill>
                  <a:srgbClr val="000000"/>
                </a:solidFill>
                <a:latin typeface="Roboto"/>
                <a:ea typeface="Roboto"/>
                <a:cs typeface="Roboto"/>
                <a:sym typeface="Roboto"/>
              </a:rPr>
              <a:t>Bathtub</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pl" sz="800" u="none" cap="none" strike="noStrike">
                <a:solidFill>
                  <a:srgbClr val="000000"/>
                </a:solidFill>
                <a:latin typeface="Roboto"/>
                <a:ea typeface="Roboto"/>
                <a:cs typeface="Roboto"/>
                <a:sym typeface="Roboto"/>
              </a:rPr>
              <a:t>Shower</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p:txBody>
      </p:sp>
      <p:sp>
        <p:nvSpPr>
          <p:cNvPr id="106" name="Google Shape;106;p4"/>
          <p:cNvSpPr/>
          <p:nvPr/>
        </p:nvSpPr>
        <p:spPr>
          <a:xfrm>
            <a:off x="5043925" y="1394125"/>
            <a:ext cx="2190900" cy="359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
          <p:cNvSpPr txBox="1"/>
          <p:nvPr/>
        </p:nvSpPr>
        <p:spPr>
          <a:xfrm>
            <a:off x="4664375" y="1344750"/>
            <a:ext cx="3178800" cy="3540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1200"/>
              </a:spcAft>
              <a:buClr>
                <a:srgbClr val="000000"/>
              </a:buClr>
              <a:buSzPts val="1100"/>
              <a:buFont typeface="Arial"/>
              <a:buNone/>
            </a:pPr>
            <a:r>
              <a:rPr b="0" i="0" lang="pl" sz="1100" u="none" cap="none" strike="noStrike">
                <a:solidFill>
                  <a:srgbClr val="000000"/>
                </a:solidFill>
                <a:latin typeface="Roboto"/>
                <a:ea typeface="Roboto"/>
                <a:cs typeface="Roboto"/>
                <a:sym typeface="Roboto"/>
              </a:rPr>
              <a:t>Have you installed sink aerators?</a:t>
            </a:r>
            <a:endParaRPr b="0" i="0" sz="700" u="none" cap="none" strike="noStrike">
              <a:solidFill>
                <a:srgbClr val="000000"/>
              </a:solidFill>
              <a:latin typeface="Roboto"/>
              <a:ea typeface="Roboto"/>
              <a:cs typeface="Roboto"/>
              <a:sym typeface="Roboto"/>
            </a:endParaRPr>
          </a:p>
        </p:txBody>
      </p:sp>
      <p:sp>
        <p:nvSpPr>
          <p:cNvPr id="108" name="Google Shape;108;p4"/>
          <p:cNvSpPr/>
          <p:nvPr/>
        </p:nvSpPr>
        <p:spPr>
          <a:xfrm>
            <a:off x="8164125" y="1869400"/>
            <a:ext cx="423900" cy="431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
          <p:cNvSpPr txBox="1"/>
          <p:nvPr/>
        </p:nvSpPr>
        <p:spPr>
          <a:xfrm>
            <a:off x="8100750" y="1738275"/>
            <a:ext cx="8805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pl" sz="900" u="none" cap="none" strike="noStrike">
                <a:solidFill>
                  <a:srgbClr val="000000"/>
                </a:solidFill>
                <a:latin typeface="Roboto"/>
                <a:ea typeface="Roboto"/>
                <a:cs typeface="Roboto"/>
                <a:sym typeface="Roboto"/>
              </a:rPr>
              <a:t>Yes</a:t>
            </a:r>
            <a:endParaRPr b="0" i="0" sz="9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rPr b="0" i="0" lang="pl" sz="900" u="none" cap="none" strike="noStrike">
                <a:solidFill>
                  <a:srgbClr val="000000"/>
                </a:solidFill>
                <a:latin typeface="Roboto"/>
                <a:ea typeface="Roboto"/>
                <a:cs typeface="Roboto"/>
                <a:sym typeface="Roboto"/>
              </a:rPr>
              <a:t>No</a:t>
            </a:r>
            <a:endParaRPr b="0" i="0" sz="9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rPr b="0" i="0" lang="pl" sz="900" u="none" cap="none" strike="noStrike">
                <a:solidFill>
                  <a:srgbClr val="000000"/>
                </a:solidFill>
                <a:latin typeface="Roboto"/>
                <a:ea typeface="Roboto"/>
                <a:cs typeface="Roboto"/>
                <a:sym typeface="Roboto"/>
              </a:rPr>
              <a:t>I don’t know</a:t>
            </a:r>
            <a:endParaRPr b="0" i="0" sz="900" u="none" cap="none" strike="noStrike">
              <a:solidFill>
                <a:srgbClr val="000000"/>
              </a:solidFill>
              <a:latin typeface="Roboto"/>
              <a:ea typeface="Roboto"/>
              <a:cs typeface="Roboto"/>
              <a:sym typeface="Roboto"/>
            </a:endParaRPr>
          </a:p>
        </p:txBody>
      </p:sp>
      <p:sp>
        <p:nvSpPr>
          <p:cNvPr id="110" name="Google Shape;110;p4"/>
          <p:cNvSpPr/>
          <p:nvPr/>
        </p:nvSpPr>
        <p:spPr>
          <a:xfrm>
            <a:off x="5050200" y="3580375"/>
            <a:ext cx="737700" cy="168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ph type="title"/>
          </p:nvPr>
        </p:nvSpPr>
        <p:spPr>
          <a:xfrm>
            <a:off x="387900" y="436800"/>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lang="pl"/>
              <a:t>Assumptions</a:t>
            </a:r>
            <a:endParaRPr/>
          </a:p>
        </p:txBody>
      </p:sp>
      <p:sp>
        <p:nvSpPr>
          <p:cNvPr id="116" name="Google Shape;116;p5"/>
          <p:cNvSpPr txBox="1"/>
          <p:nvPr>
            <p:ph idx="1" type="body"/>
          </p:nvPr>
        </p:nvSpPr>
        <p:spPr>
          <a:xfrm rot="-779123">
            <a:off x="870029" y="1444913"/>
            <a:ext cx="2372470" cy="93498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800"/>
              <a:buNone/>
            </a:pPr>
            <a:r>
              <a:rPr b="1" lang="pl" sz="3800">
                <a:latin typeface="Caveat"/>
                <a:ea typeface="Caveat"/>
                <a:cs typeface="Caveat"/>
                <a:sym typeface="Caveat"/>
              </a:rPr>
              <a:t>Information </a:t>
            </a:r>
            <a:endParaRPr b="1" sz="3800">
              <a:latin typeface="Caveat"/>
              <a:ea typeface="Caveat"/>
              <a:cs typeface="Caveat"/>
              <a:sym typeface="Caveat"/>
            </a:endParaRPr>
          </a:p>
        </p:txBody>
      </p:sp>
      <p:pic>
        <p:nvPicPr>
          <p:cNvPr id="117" name="Google Shape;117;p5"/>
          <p:cNvPicPr preferRelativeResize="0"/>
          <p:nvPr/>
        </p:nvPicPr>
        <p:blipFill rotWithShape="1">
          <a:blip r:embed="rId3">
            <a:alphaModFix/>
          </a:blip>
          <a:srcRect b="0" l="0" r="0" t="0"/>
          <a:stretch/>
        </p:blipFill>
        <p:spPr>
          <a:xfrm>
            <a:off x="5762475" y="1634425"/>
            <a:ext cx="2643676" cy="2643676"/>
          </a:xfrm>
          <a:prstGeom prst="rect">
            <a:avLst/>
          </a:prstGeom>
          <a:noFill/>
          <a:ln>
            <a:noFill/>
          </a:ln>
        </p:spPr>
      </p:pic>
      <p:sp>
        <p:nvSpPr>
          <p:cNvPr id="118" name="Google Shape;118;p5"/>
          <p:cNvSpPr txBox="1"/>
          <p:nvPr/>
        </p:nvSpPr>
        <p:spPr>
          <a:xfrm rot="601754">
            <a:off x="3179490" y="1504652"/>
            <a:ext cx="2108520" cy="73879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pl" sz="3600" u="none" cap="none" strike="noStrike">
                <a:solidFill>
                  <a:schemeClr val="dk1"/>
                </a:solidFill>
                <a:latin typeface="Caveat"/>
                <a:ea typeface="Caveat"/>
                <a:cs typeface="Caveat"/>
                <a:sym typeface="Caveat"/>
              </a:rPr>
              <a:t>Awareness</a:t>
            </a:r>
            <a:endParaRPr b="1" i="0" sz="3600" u="none" cap="none" strike="noStrike">
              <a:solidFill>
                <a:schemeClr val="dk1"/>
              </a:solidFill>
              <a:latin typeface="Caveat"/>
              <a:ea typeface="Caveat"/>
              <a:cs typeface="Caveat"/>
              <a:sym typeface="Caveat"/>
            </a:endParaRPr>
          </a:p>
        </p:txBody>
      </p:sp>
      <p:sp>
        <p:nvSpPr>
          <p:cNvPr id="119" name="Google Shape;119;p5"/>
          <p:cNvSpPr txBox="1"/>
          <p:nvPr/>
        </p:nvSpPr>
        <p:spPr>
          <a:xfrm rot="249273">
            <a:off x="1899294" y="2175240"/>
            <a:ext cx="2629510" cy="129307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pl" sz="3600" u="none" cap="none" strike="noStrike">
                <a:solidFill>
                  <a:schemeClr val="dk1"/>
                </a:solidFill>
                <a:latin typeface="Caveat"/>
                <a:ea typeface="Caveat"/>
                <a:cs typeface="Caveat"/>
                <a:sym typeface="Caveat"/>
              </a:rPr>
              <a:t>Disseminating information </a:t>
            </a:r>
            <a:endParaRPr b="1" i="0" sz="3600" u="none" cap="none" strike="noStrike">
              <a:solidFill>
                <a:schemeClr val="dk1"/>
              </a:solidFill>
              <a:latin typeface="Caveat"/>
              <a:ea typeface="Caveat"/>
              <a:cs typeface="Caveat"/>
              <a:sym typeface="Caveat"/>
            </a:endParaRPr>
          </a:p>
        </p:txBody>
      </p:sp>
      <p:sp>
        <p:nvSpPr>
          <p:cNvPr id="120" name="Google Shape;120;p5"/>
          <p:cNvSpPr txBox="1"/>
          <p:nvPr/>
        </p:nvSpPr>
        <p:spPr>
          <a:xfrm rot="-542481">
            <a:off x="926329" y="3161155"/>
            <a:ext cx="1443232" cy="7387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pl" sz="3600" u="none" cap="none" strike="noStrike">
                <a:solidFill>
                  <a:schemeClr val="dk1"/>
                </a:solidFill>
                <a:latin typeface="Caveat"/>
                <a:ea typeface="Caveat"/>
                <a:cs typeface="Caveat"/>
                <a:sym typeface="Caveat"/>
              </a:rPr>
              <a:t>Savings</a:t>
            </a:r>
            <a:endParaRPr b="1" i="0" sz="3600" u="none" cap="none" strike="noStrike">
              <a:solidFill>
                <a:schemeClr val="dk1"/>
              </a:solidFill>
              <a:latin typeface="Caveat"/>
              <a:ea typeface="Caveat"/>
              <a:cs typeface="Caveat"/>
              <a:sym typeface="Caveat"/>
            </a:endParaRPr>
          </a:p>
        </p:txBody>
      </p:sp>
      <p:sp>
        <p:nvSpPr>
          <p:cNvPr id="121" name="Google Shape;121;p5"/>
          <p:cNvSpPr txBox="1"/>
          <p:nvPr/>
        </p:nvSpPr>
        <p:spPr>
          <a:xfrm rot="142630">
            <a:off x="2684184" y="3500630"/>
            <a:ext cx="1873312" cy="73893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pl" sz="3600" u="none" cap="none" strike="noStrike">
                <a:solidFill>
                  <a:schemeClr val="dk1"/>
                </a:solidFill>
                <a:latin typeface="Caveat"/>
                <a:ea typeface="Caveat"/>
                <a:cs typeface="Caveat"/>
                <a:sym typeface="Caveat"/>
              </a:rPr>
              <a:t>Ecology</a:t>
            </a:r>
            <a:endParaRPr b="1" i="0" sz="3600" u="none" cap="none" strike="noStrike">
              <a:solidFill>
                <a:schemeClr val="dk1"/>
              </a:solidFill>
              <a:latin typeface="Caveat"/>
              <a:ea typeface="Caveat"/>
              <a:cs typeface="Caveat"/>
              <a:sym typeface="Cave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6"/>
          <p:cNvSpPr txBox="1"/>
          <p:nvPr>
            <p:ph type="title"/>
          </p:nvPr>
        </p:nvSpPr>
        <p:spPr>
          <a:xfrm>
            <a:off x="387900" y="412725"/>
            <a:ext cx="8368200" cy="6861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pl"/>
              <a:t>Designing our own electromagnetic flow meter</a:t>
            </a:r>
            <a:endParaRPr b="1"/>
          </a:p>
        </p:txBody>
      </p:sp>
      <p:sp>
        <p:nvSpPr>
          <p:cNvPr id="127" name="Google Shape;127;p6"/>
          <p:cNvSpPr txBox="1"/>
          <p:nvPr>
            <p:ph idx="1" type="body"/>
          </p:nvPr>
        </p:nvSpPr>
        <p:spPr>
          <a:xfrm>
            <a:off x="100900" y="1313475"/>
            <a:ext cx="4314000" cy="3664500"/>
          </a:xfrm>
          <a:prstGeom prst="rect">
            <a:avLst/>
          </a:prstGeom>
          <a:noFill/>
          <a:ln>
            <a:noFill/>
          </a:ln>
        </p:spPr>
        <p:txBody>
          <a:bodyPr anchorCtr="0" anchor="t" bIns="91425" lIns="91425" spcFirstLastPara="1" rIns="91425" wrap="square" tIns="91425">
            <a:normAutofit lnSpcReduction="10000"/>
          </a:bodyPr>
          <a:lstStyle/>
          <a:p>
            <a:pPr indent="-336550" lvl="0" marL="457200" rtl="0" algn="l">
              <a:lnSpc>
                <a:spcPct val="105000"/>
              </a:lnSpc>
              <a:spcBef>
                <a:spcPts val="0"/>
              </a:spcBef>
              <a:spcAft>
                <a:spcPts val="0"/>
              </a:spcAft>
              <a:buSzPts val="1700"/>
              <a:buChar char="●"/>
            </a:pPr>
            <a:r>
              <a:rPr lang="pl" sz="1700">
                <a:highlight>
                  <a:schemeClr val="lt1"/>
                </a:highlight>
              </a:rPr>
              <a:t>The operation of this type of flow meters is based on the Faraday's electromagnetic induction </a:t>
            </a:r>
            <a:br>
              <a:rPr lang="pl" sz="1700">
                <a:highlight>
                  <a:schemeClr val="lt1"/>
                </a:highlight>
              </a:rPr>
            </a:br>
            <a:endParaRPr sz="1700">
              <a:highlight>
                <a:schemeClr val="lt1"/>
              </a:highlight>
            </a:endParaRPr>
          </a:p>
          <a:p>
            <a:pPr indent="-336550" lvl="0" marL="457200" rtl="0" algn="l">
              <a:lnSpc>
                <a:spcPct val="105000"/>
              </a:lnSpc>
              <a:spcBef>
                <a:spcPts val="0"/>
              </a:spcBef>
              <a:spcAft>
                <a:spcPts val="0"/>
              </a:spcAft>
              <a:buSzPts val="1700"/>
              <a:buChar char="●"/>
            </a:pPr>
            <a:r>
              <a:rPr lang="pl" sz="1700">
                <a:highlight>
                  <a:schemeClr val="lt1"/>
                </a:highlight>
              </a:rPr>
              <a:t> The biggest advantages of our solution is non-invasive measurement and low energy consumption.</a:t>
            </a:r>
            <a:br>
              <a:rPr lang="pl" sz="1700">
                <a:highlight>
                  <a:schemeClr val="lt1"/>
                </a:highlight>
              </a:rPr>
            </a:br>
            <a:endParaRPr sz="1700">
              <a:highlight>
                <a:schemeClr val="lt1"/>
              </a:highlight>
            </a:endParaRPr>
          </a:p>
          <a:p>
            <a:pPr indent="-336550" lvl="0" marL="457200" rtl="0" algn="l">
              <a:lnSpc>
                <a:spcPct val="105000"/>
              </a:lnSpc>
              <a:spcBef>
                <a:spcPts val="0"/>
              </a:spcBef>
              <a:spcAft>
                <a:spcPts val="0"/>
              </a:spcAft>
              <a:buSzPts val="1700"/>
              <a:buChar char="●"/>
            </a:pPr>
            <a:r>
              <a:rPr lang="pl" sz="1700">
                <a:highlight>
                  <a:schemeClr val="lt1"/>
                </a:highlight>
              </a:rPr>
              <a:t>This solution is practically maintenance-free due to the lack of moving parts and, in addition, it has a fairly small size, which makes it easy to use.</a:t>
            </a:r>
            <a:endParaRPr sz="1700">
              <a:highlight>
                <a:schemeClr val="lt1"/>
              </a:highlight>
            </a:endParaRPr>
          </a:p>
        </p:txBody>
      </p:sp>
      <p:pic>
        <p:nvPicPr>
          <p:cNvPr id="128" name="Google Shape;128;p6"/>
          <p:cNvPicPr preferRelativeResize="0"/>
          <p:nvPr/>
        </p:nvPicPr>
        <p:blipFill rotWithShape="1">
          <a:blip r:embed="rId3">
            <a:alphaModFix/>
          </a:blip>
          <a:srcRect b="0" l="0" r="0" t="0"/>
          <a:stretch/>
        </p:blipFill>
        <p:spPr>
          <a:xfrm>
            <a:off x="4572000" y="1230350"/>
            <a:ext cx="4225751" cy="3648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lang="pl"/>
              <a:t>System</a:t>
            </a:r>
            <a:endParaRPr/>
          </a:p>
        </p:txBody>
      </p:sp>
      <p:sp>
        <p:nvSpPr>
          <p:cNvPr id="134" name="Google Shape;134;p7"/>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pl">
                <a:solidFill>
                  <a:srgbClr val="00FF00"/>
                </a:solidFill>
              </a:rPr>
              <a:t>Central unit and EMF flow meter - </a:t>
            </a:r>
            <a:br>
              <a:rPr lang="pl"/>
            </a:br>
            <a:r>
              <a:rPr lang="pl"/>
              <a:t>On the main "entrance" pipe/pipes to the house or apartment we place an electromagnetic water flow meter, which, using the previously described technique, calculates for us how much water we have used. This information is sent via wifi by the main module to the overlays, where it is then displayed to the user with information about the current consumption.</a:t>
            </a:r>
            <a:endParaRPr/>
          </a:p>
        </p:txBody>
      </p:sp>
      <p:sp>
        <p:nvSpPr>
          <p:cNvPr id="135" name="Google Shape;135;p7"/>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pl">
                <a:solidFill>
                  <a:srgbClr val="00FF00"/>
                </a:solidFill>
              </a:rPr>
              <a:t>Faucet attachment -</a:t>
            </a:r>
            <a:r>
              <a:rPr lang="pl"/>
              <a:t> Clearly informs the user of the amount of water used. By using a gradient of water illumination and display, the overlay gives feedback to the user.</a:t>
            </a:r>
            <a:endParaRPr/>
          </a:p>
        </p:txBody>
      </p:sp>
      <p:pic>
        <p:nvPicPr>
          <p:cNvPr id="136" name="Google Shape;136;p7"/>
          <p:cNvPicPr preferRelativeResize="0"/>
          <p:nvPr/>
        </p:nvPicPr>
        <p:blipFill rotWithShape="1">
          <a:blip r:embed="rId3">
            <a:alphaModFix/>
          </a:blip>
          <a:srcRect b="0" l="0" r="0" t="0"/>
          <a:stretch/>
        </p:blipFill>
        <p:spPr>
          <a:xfrm>
            <a:off x="5097400" y="2702625"/>
            <a:ext cx="3317504" cy="1866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8"/>
          <p:cNvSpPr txBox="1"/>
          <p:nvPr>
            <p:ph type="title"/>
          </p:nvPr>
        </p:nvSpPr>
        <p:spPr>
          <a:xfrm>
            <a:off x="90375" y="423550"/>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lang="pl"/>
              <a:t>Meter Prototype</a:t>
            </a:r>
            <a:endParaRPr/>
          </a:p>
        </p:txBody>
      </p:sp>
      <p:sp>
        <p:nvSpPr>
          <p:cNvPr id="142" name="Google Shape;142;p8"/>
          <p:cNvSpPr txBox="1"/>
          <p:nvPr/>
        </p:nvSpPr>
        <p:spPr>
          <a:xfrm>
            <a:off x="189950" y="1337875"/>
            <a:ext cx="23187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-wifi module - server</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-arduino - sensor</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-housing</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-cables/ solders</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-2-4xAA batteries</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-antenna</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pic>
        <p:nvPicPr>
          <p:cNvPr id="143" name="Google Shape;143;p8"/>
          <p:cNvPicPr preferRelativeResize="0"/>
          <p:nvPr/>
        </p:nvPicPr>
        <p:blipFill rotWithShape="1">
          <a:blip r:embed="rId3">
            <a:alphaModFix/>
          </a:blip>
          <a:srcRect b="0" l="0" r="0" t="0"/>
          <a:stretch/>
        </p:blipFill>
        <p:spPr>
          <a:xfrm>
            <a:off x="2508650" y="1109650"/>
            <a:ext cx="6330552" cy="35609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9"/>
          <p:cNvSpPr txBox="1"/>
          <p:nvPr>
            <p:ph type="title"/>
          </p:nvPr>
        </p:nvSpPr>
        <p:spPr>
          <a:xfrm>
            <a:off x="1116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lang="pl"/>
              <a:t>1st Prototype</a:t>
            </a:r>
            <a:endParaRPr/>
          </a:p>
        </p:txBody>
      </p:sp>
      <p:pic>
        <p:nvPicPr>
          <p:cNvPr id="149" name="Google Shape;149;p9"/>
          <p:cNvPicPr preferRelativeResize="0"/>
          <p:nvPr/>
        </p:nvPicPr>
        <p:blipFill rotWithShape="1">
          <a:blip r:embed="rId3">
            <a:alphaModFix/>
          </a:blip>
          <a:srcRect b="9014" l="19795" r="14349" t="13735"/>
          <a:stretch/>
        </p:blipFill>
        <p:spPr>
          <a:xfrm>
            <a:off x="2583456" y="369725"/>
            <a:ext cx="6294077" cy="4614797"/>
          </a:xfrm>
          <a:prstGeom prst="rect">
            <a:avLst/>
          </a:prstGeom>
          <a:noFill/>
          <a:ln>
            <a:noFill/>
          </a:ln>
        </p:spPr>
      </p:pic>
      <p:sp>
        <p:nvSpPr>
          <p:cNvPr id="150" name="Google Shape;150;p9"/>
          <p:cNvSpPr txBox="1"/>
          <p:nvPr/>
        </p:nvSpPr>
        <p:spPr>
          <a:xfrm>
            <a:off x="189950" y="1337875"/>
            <a:ext cx="23187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-wifi module - client</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-arduino - taps</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-RGB diode</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-housing</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-cables/solders</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-OLED display</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-LiPo</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-booster board</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pl" sz="1400" u="none" cap="none" strike="noStrike">
                <a:solidFill>
                  <a:schemeClr val="dk1"/>
                </a:solidFill>
                <a:latin typeface="Roboto"/>
                <a:ea typeface="Roboto"/>
                <a:cs typeface="Roboto"/>
                <a:sym typeface="Roboto"/>
              </a:rPr>
              <a:t>-1xAAA battery</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