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257" r:id="rId3"/>
    <p:sldId id="365" r:id="rId4"/>
    <p:sldId id="309" r:id="rId5"/>
    <p:sldId id="259" r:id="rId6"/>
    <p:sldId id="334" r:id="rId7"/>
    <p:sldId id="312" r:id="rId8"/>
    <p:sldId id="316" r:id="rId9"/>
    <p:sldId id="317" r:id="rId10"/>
    <p:sldId id="325" r:id="rId11"/>
    <p:sldId id="306" r:id="rId12"/>
    <p:sldId id="330" r:id="rId13"/>
    <p:sldId id="339" r:id="rId14"/>
    <p:sldId id="342" r:id="rId15"/>
    <p:sldId id="343" r:id="rId16"/>
    <p:sldId id="352" r:id="rId17"/>
    <p:sldId id="353" r:id="rId18"/>
    <p:sldId id="355" r:id="rId19"/>
    <p:sldId id="357" r:id="rId20"/>
    <p:sldId id="358" r:id="rId21"/>
    <p:sldId id="359" r:id="rId22"/>
    <p:sldId id="360" r:id="rId23"/>
    <p:sldId id="362" r:id="rId24"/>
    <p:sldId id="363" r:id="rId25"/>
    <p:sldId id="364" r:id="rId26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28"/>
    </p:embeddedFont>
    <p:embeddedFont>
      <p:font typeface="Cambria Math" panose="02040503050406030204" pitchFamily="18" charset="0"/>
      <p:regular r:id="rId29"/>
    </p:embeddedFont>
    <p:embeddedFont>
      <p:font typeface="Didact Gothic" pitchFamily="2" charset="0"/>
      <p:regular r:id="rId30"/>
    </p:embeddedFont>
    <p:embeddedFont>
      <p:font typeface="Prata" pitchFamily="2" charset="0"/>
      <p:regular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Work Sans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B5394"/>
    <a:srgbClr val="BEDEEE"/>
    <a:srgbClr val="BE1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6B575A-AECB-4716-AEAB-3B8E01E28956}">
  <a:tblStyle styleId="{D06B575A-AECB-4716-AEAB-3B8E01E289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3186" autoAdjust="0"/>
  </p:normalViewPr>
  <p:slideViewPr>
    <p:cSldViewPr snapToGrid="0">
      <p:cViewPr varScale="1">
        <p:scale>
          <a:sx n="90" d="100"/>
          <a:sy n="90" d="100"/>
        </p:scale>
        <p:origin x="113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7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6.fntdata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2.fntdata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5.fntdata" /><Relationship Id="rId37" Type="http://schemas.openxmlformats.org/officeDocument/2006/relationships/font" Target="fonts/font10.fntdata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1.fntdata" /><Relationship Id="rId36" Type="http://schemas.openxmlformats.org/officeDocument/2006/relationships/font" Target="fonts/font9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font" Target="fonts/font3.fntdata" /><Relationship Id="rId35" Type="http://schemas.openxmlformats.org/officeDocument/2006/relationships/font" Target="fonts/font8.fntdata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38307388470952E-2"/>
          <c:y val="4.7453702917400663E-2"/>
          <c:w val="0.84201212679366166"/>
          <c:h val="0.90509259416519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Entry</c:v>
                </c:pt>
              </c:strCache>
            </c:strRef>
          </c:tx>
          <c:spPr>
            <a:solidFill>
              <a:schemeClr val="accent2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68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E-4D35-837A-F77EE81C34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Exit</c:v>
                </c:pt>
              </c:strCache>
            </c:strRef>
          </c:tx>
          <c:spPr>
            <a:solidFill>
              <a:schemeClr val="accent2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74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E-4D35-837A-F77EE81C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-1200257088"/>
        <c:axId val="-1200250016"/>
      </c:barChart>
      <c:catAx>
        <c:axId val="-1200257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00250016"/>
        <c:crosses val="autoZero"/>
        <c:auto val="1"/>
        <c:lblAlgn val="ctr"/>
        <c:lblOffset val="100"/>
        <c:noMultiLvlLbl val="0"/>
      </c:catAx>
      <c:valAx>
        <c:axId val="-120025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002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78542642146232"/>
          <c:y val="7.1476078510232272E-2"/>
          <c:w val="0.18442897897698404"/>
          <c:h val="8.2985214961537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D5637-CA94-44C3-AFCA-82D6C6BECAF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EDC7F6-6531-4BAA-80CF-5DFCB7A97915}">
      <dgm:prSet phldrT="[Text]" custT="1"/>
      <dgm:spPr/>
      <dgm:t>
        <a:bodyPr/>
        <a:lstStyle/>
        <a:p>
          <a:r>
            <a:rPr lang="en-US" sz="2800" b="1" dirty="0">
              <a:latin typeface="Prata" panose="020B0604020202020204" charset="0"/>
            </a:rPr>
            <a:t>Table of contents</a:t>
          </a:r>
        </a:p>
      </dgm:t>
    </dgm:pt>
    <dgm:pt modelId="{39A6D750-5CA1-4ACB-81F3-EEAB80EBF0A2}" type="parTrans" cxnId="{C76F35F1-A3B5-4844-923D-70E914A2BAAB}">
      <dgm:prSet/>
      <dgm:spPr/>
      <dgm:t>
        <a:bodyPr/>
        <a:lstStyle/>
        <a:p>
          <a:endParaRPr lang="en-US"/>
        </a:p>
      </dgm:t>
    </dgm:pt>
    <dgm:pt modelId="{F20B856D-1DD0-43F2-9908-10CD57FCC239}" type="sibTrans" cxnId="{C76F35F1-A3B5-4844-923D-70E914A2BAAB}">
      <dgm:prSet/>
      <dgm:spPr/>
      <dgm:t>
        <a:bodyPr/>
        <a:lstStyle/>
        <a:p>
          <a:endParaRPr lang="en-US"/>
        </a:p>
      </dgm:t>
    </dgm:pt>
    <dgm:pt modelId="{1EEE42B3-B84B-4937-A6A2-1F944FA937CF}" type="asst">
      <dgm:prSet phldrT="[Text]"/>
      <dgm:spPr/>
      <dgm:t>
        <a:bodyPr/>
        <a:lstStyle/>
        <a:p>
          <a:r>
            <a:rPr lang="en-US" dirty="0">
              <a:latin typeface="Prata" panose="020B0604020202020204" charset="0"/>
            </a:rPr>
            <a:t>Drinking Water</a:t>
          </a:r>
        </a:p>
      </dgm:t>
    </dgm:pt>
    <dgm:pt modelId="{EDF5BA9E-28E1-4971-BCE0-B08681E66EAC}" type="parTrans" cxnId="{47DA637E-02DC-4E40-8ED7-BA8ABC6A5519}">
      <dgm:prSet/>
      <dgm:spPr/>
      <dgm:t>
        <a:bodyPr/>
        <a:lstStyle/>
        <a:p>
          <a:endParaRPr lang="en-US"/>
        </a:p>
      </dgm:t>
    </dgm:pt>
    <dgm:pt modelId="{3475271B-5B81-4B00-8C0A-9FBE06228CCF}" type="sibTrans" cxnId="{47DA637E-02DC-4E40-8ED7-BA8ABC6A5519}">
      <dgm:prSet/>
      <dgm:spPr/>
      <dgm:t>
        <a:bodyPr/>
        <a:lstStyle/>
        <a:p>
          <a:endParaRPr lang="en-US"/>
        </a:p>
      </dgm:t>
    </dgm:pt>
    <dgm:pt modelId="{B193FF33-1F27-49D5-9216-74712CEE7F66}" type="asst">
      <dgm:prSet/>
      <dgm:spPr/>
      <dgm:t>
        <a:bodyPr/>
        <a:lstStyle/>
        <a:p>
          <a:r>
            <a:rPr lang="en-US" dirty="0">
              <a:latin typeface="Prata" panose="020B0604020202020204" charset="0"/>
            </a:rPr>
            <a:t>Wastewater</a:t>
          </a:r>
        </a:p>
      </dgm:t>
    </dgm:pt>
    <dgm:pt modelId="{97C07DDB-10BA-4F1A-8F48-8132424DD5D0}" type="parTrans" cxnId="{BBD30F62-C79C-496C-B13E-C8F9D001ADFE}">
      <dgm:prSet/>
      <dgm:spPr/>
      <dgm:t>
        <a:bodyPr/>
        <a:lstStyle/>
        <a:p>
          <a:endParaRPr lang="en-US"/>
        </a:p>
      </dgm:t>
    </dgm:pt>
    <dgm:pt modelId="{A3DA3D19-3A5E-4F17-B668-CA610D3987BE}" type="sibTrans" cxnId="{BBD30F62-C79C-496C-B13E-C8F9D001ADFE}">
      <dgm:prSet/>
      <dgm:spPr/>
      <dgm:t>
        <a:bodyPr/>
        <a:lstStyle/>
        <a:p>
          <a:endParaRPr lang="en-US"/>
        </a:p>
      </dgm:t>
    </dgm:pt>
    <dgm:pt modelId="{E7FB2E38-6350-46DE-B367-CA62E31DE3A3}">
      <dgm:prSet phldrT="[Text]"/>
      <dgm:spPr/>
      <dgm:t>
        <a:bodyPr/>
        <a:lstStyle/>
        <a:p>
          <a:r>
            <a:rPr lang="en-US" noProof="0" dirty="0">
              <a:latin typeface="Prata" panose="020B0604020202020204" charset="0"/>
            </a:rPr>
            <a:t>The </a:t>
          </a:r>
          <a:r>
            <a:rPr lang="ro-RO" noProof="0" dirty="0">
              <a:latin typeface="Prata" panose="020B0604020202020204" charset="0"/>
            </a:rPr>
            <a:t>Mure</a:t>
          </a:r>
          <a:r>
            <a:rPr lang="ro-RO" dirty="0">
              <a:latin typeface="Prata" panose="020B0604020202020204" charset="0"/>
            </a:rPr>
            <a:t>ș</a:t>
          </a:r>
          <a:r>
            <a:rPr lang="en-US" dirty="0">
              <a:latin typeface="Prata" panose="020B0604020202020204" charset="0"/>
            </a:rPr>
            <a:t> River</a:t>
          </a:r>
        </a:p>
      </dgm:t>
    </dgm:pt>
    <dgm:pt modelId="{00247542-1751-4F94-96F7-E7AF84DB92A2}" type="sibTrans" cxnId="{30B2FDBB-1743-451E-9230-BBAA187AB09B}">
      <dgm:prSet/>
      <dgm:spPr/>
      <dgm:t>
        <a:bodyPr/>
        <a:lstStyle/>
        <a:p>
          <a:endParaRPr lang="en-US"/>
        </a:p>
      </dgm:t>
    </dgm:pt>
    <dgm:pt modelId="{876BFEFB-E83B-4BBB-9F2D-D856E234B73E}" type="parTrans" cxnId="{30B2FDBB-1743-451E-9230-BBAA187AB09B}">
      <dgm:prSet/>
      <dgm:spPr/>
      <dgm:t>
        <a:bodyPr/>
        <a:lstStyle/>
        <a:p>
          <a:endParaRPr lang="en-US"/>
        </a:p>
      </dgm:t>
    </dgm:pt>
    <dgm:pt modelId="{5D5F7C1A-50DB-4F68-97E9-79C851D55909}">
      <dgm:prSet phldrT="[Text]"/>
      <dgm:spPr/>
      <dgm:t>
        <a:bodyPr/>
        <a:lstStyle/>
        <a:p>
          <a:r>
            <a:rPr lang="en-US" dirty="0">
              <a:latin typeface="Prata" panose="020B0604020202020204" charset="0"/>
            </a:rPr>
            <a:t>Final conclusions</a:t>
          </a:r>
        </a:p>
      </dgm:t>
    </dgm:pt>
    <dgm:pt modelId="{5FA18BC9-FE44-409C-9DD7-2F0498BAA239}" type="parTrans" cxnId="{2E42A5C9-C3AC-461B-B440-E16B66E36485}">
      <dgm:prSet/>
      <dgm:spPr/>
      <dgm:t>
        <a:bodyPr/>
        <a:lstStyle/>
        <a:p>
          <a:endParaRPr lang="en-US"/>
        </a:p>
      </dgm:t>
    </dgm:pt>
    <dgm:pt modelId="{E5AE685C-8095-44C0-AAD4-EB573DEA8FB5}" type="sibTrans" cxnId="{2E42A5C9-C3AC-461B-B440-E16B66E36485}">
      <dgm:prSet/>
      <dgm:spPr/>
      <dgm:t>
        <a:bodyPr/>
        <a:lstStyle/>
        <a:p>
          <a:endParaRPr lang="en-US"/>
        </a:p>
      </dgm:t>
    </dgm:pt>
    <dgm:pt modelId="{1F229E8B-1D2F-423D-B257-1B4576E2220E}" type="pres">
      <dgm:prSet presAssocID="{12AD5637-CA94-44C3-AFCA-82D6C6BECAF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24072B-38B1-43C5-A71E-7EC1F63673B2}" type="pres">
      <dgm:prSet presAssocID="{23EDC7F6-6531-4BAA-80CF-5DFCB7A97915}" presName="hierRoot1" presStyleCnt="0">
        <dgm:presLayoutVars>
          <dgm:hierBranch val="init"/>
        </dgm:presLayoutVars>
      </dgm:prSet>
      <dgm:spPr/>
    </dgm:pt>
    <dgm:pt modelId="{7F117EEA-84B6-4993-9A8C-740F7A9A5718}" type="pres">
      <dgm:prSet presAssocID="{23EDC7F6-6531-4BAA-80CF-5DFCB7A97915}" presName="rootComposite1" presStyleCnt="0"/>
      <dgm:spPr/>
    </dgm:pt>
    <dgm:pt modelId="{F366592E-B159-433E-BAF2-8E9284F47FDD}" type="pres">
      <dgm:prSet presAssocID="{23EDC7F6-6531-4BAA-80CF-5DFCB7A97915}" presName="rootText1" presStyleLbl="alignAcc1" presStyleIdx="0" presStyleCnt="0" custScaleX="261866" custScaleY="124988">
        <dgm:presLayoutVars>
          <dgm:chPref val="3"/>
        </dgm:presLayoutVars>
      </dgm:prSet>
      <dgm:spPr/>
    </dgm:pt>
    <dgm:pt modelId="{F7EBCC28-15DF-4E01-886A-419DE1EF5799}" type="pres">
      <dgm:prSet presAssocID="{23EDC7F6-6531-4BAA-80CF-5DFCB7A97915}" presName="topArc1" presStyleLbl="parChTrans1D1" presStyleIdx="0" presStyleCnt="10"/>
      <dgm:spPr/>
    </dgm:pt>
    <dgm:pt modelId="{12DF3887-0393-4260-B5F1-5D00F1244BDF}" type="pres">
      <dgm:prSet presAssocID="{23EDC7F6-6531-4BAA-80CF-5DFCB7A97915}" presName="bottomArc1" presStyleLbl="parChTrans1D1" presStyleIdx="1" presStyleCnt="10"/>
      <dgm:spPr/>
    </dgm:pt>
    <dgm:pt modelId="{27744C64-B7AA-4F03-96E1-00F45A1CF5E6}" type="pres">
      <dgm:prSet presAssocID="{23EDC7F6-6531-4BAA-80CF-5DFCB7A97915}" presName="topConnNode1" presStyleLbl="node1" presStyleIdx="0" presStyleCnt="0"/>
      <dgm:spPr/>
    </dgm:pt>
    <dgm:pt modelId="{A45CD292-80D6-44BF-B28B-AED1C5996997}" type="pres">
      <dgm:prSet presAssocID="{23EDC7F6-6531-4BAA-80CF-5DFCB7A97915}" presName="hierChild2" presStyleCnt="0"/>
      <dgm:spPr/>
    </dgm:pt>
    <dgm:pt modelId="{B8A15BE9-1F3A-4D9C-AF90-5BBCCE2D8731}" type="pres">
      <dgm:prSet presAssocID="{876BFEFB-E83B-4BBB-9F2D-D856E234B73E}" presName="Name28" presStyleLbl="parChTrans1D2" presStyleIdx="0" presStyleCnt="4"/>
      <dgm:spPr/>
    </dgm:pt>
    <dgm:pt modelId="{E3C3ADDB-9EF0-41C5-B663-66814262E542}" type="pres">
      <dgm:prSet presAssocID="{E7FB2E38-6350-46DE-B367-CA62E31DE3A3}" presName="hierRoot2" presStyleCnt="0">
        <dgm:presLayoutVars>
          <dgm:hierBranch val="init"/>
        </dgm:presLayoutVars>
      </dgm:prSet>
      <dgm:spPr/>
    </dgm:pt>
    <dgm:pt modelId="{FA27553C-DB15-429F-9732-B214FE61372E}" type="pres">
      <dgm:prSet presAssocID="{E7FB2E38-6350-46DE-B367-CA62E31DE3A3}" presName="rootComposite2" presStyleCnt="0"/>
      <dgm:spPr/>
    </dgm:pt>
    <dgm:pt modelId="{8ECFF2CE-37FA-4DC9-AC01-464DD5D228D0}" type="pres">
      <dgm:prSet presAssocID="{E7FB2E38-6350-46DE-B367-CA62E31DE3A3}" presName="rootText2" presStyleLbl="alignAcc1" presStyleIdx="0" presStyleCnt="0">
        <dgm:presLayoutVars>
          <dgm:chPref val="3"/>
        </dgm:presLayoutVars>
      </dgm:prSet>
      <dgm:spPr/>
    </dgm:pt>
    <dgm:pt modelId="{027CFC21-A5AA-4117-9082-5D3D90CA699C}" type="pres">
      <dgm:prSet presAssocID="{E7FB2E38-6350-46DE-B367-CA62E31DE3A3}" presName="topArc2" presStyleLbl="parChTrans1D1" presStyleIdx="2" presStyleCnt="10"/>
      <dgm:spPr/>
    </dgm:pt>
    <dgm:pt modelId="{AA88B817-F797-453F-92BE-685F2D3135E8}" type="pres">
      <dgm:prSet presAssocID="{E7FB2E38-6350-46DE-B367-CA62E31DE3A3}" presName="bottomArc2" presStyleLbl="parChTrans1D1" presStyleIdx="3" presStyleCnt="10"/>
      <dgm:spPr/>
    </dgm:pt>
    <dgm:pt modelId="{20DA682B-5DD0-479C-B2DF-06755DE5A64B}" type="pres">
      <dgm:prSet presAssocID="{E7FB2E38-6350-46DE-B367-CA62E31DE3A3}" presName="topConnNode2" presStyleLbl="node2" presStyleIdx="0" presStyleCnt="0"/>
      <dgm:spPr/>
    </dgm:pt>
    <dgm:pt modelId="{EC519CB8-CA42-4850-A21D-E20E7AB0EAA5}" type="pres">
      <dgm:prSet presAssocID="{E7FB2E38-6350-46DE-B367-CA62E31DE3A3}" presName="hierChild4" presStyleCnt="0"/>
      <dgm:spPr/>
    </dgm:pt>
    <dgm:pt modelId="{9990E230-8004-4456-A4BF-C3C1DF101031}" type="pres">
      <dgm:prSet presAssocID="{E7FB2E38-6350-46DE-B367-CA62E31DE3A3}" presName="hierChild5" presStyleCnt="0"/>
      <dgm:spPr/>
    </dgm:pt>
    <dgm:pt modelId="{C508D2EE-E0E7-4245-BEF0-CB64F3AAF5DE}" type="pres">
      <dgm:prSet presAssocID="{5FA18BC9-FE44-409C-9DD7-2F0498BAA239}" presName="Name28" presStyleLbl="parChTrans1D2" presStyleIdx="1" presStyleCnt="4"/>
      <dgm:spPr/>
    </dgm:pt>
    <dgm:pt modelId="{8FB3FF3F-14D3-4436-A7CF-5E52FC00B961}" type="pres">
      <dgm:prSet presAssocID="{5D5F7C1A-50DB-4F68-97E9-79C851D55909}" presName="hierRoot2" presStyleCnt="0">
        <dgm:presLayoutVars>
          <dgm:hierBranch val="init"/>
        </dgm:presLayoutVars>
      </dgm:prSet>
      <dgm:spPr/>
    </dgm:pt>
    <dgm:pt modelId="{0C8BB9FC-8C80-4D5B-B5BB-D1F5BF409F24}" type="pres">
      <dgm:prSet presAssocID="{5D5F7C1A-50DB-4F68-97E9-79C851D55909}" presName="rootComposite2" presStyleCnt="0"/>
      <dgm:spPr/>
    </dgm:pt>
    <dgm:pt modelId="{4CC08EE7-B58D-439E-A872-E3C8E8DCC448}" type="pres">
      <dgm:prSet presAssocID="{5D5F7C1A-50DB-4F68-97E9-79C851D55909}" presName="rootText2" presStyleLbl="alignAcc1" presStyleIdx="0" presStyleCnt="0" custScaleX="122704">
        <dgm:presLayoutVars>
          <dgm:chPref val="3"/>
        </dgm:presLayoutVars>
      </dgm:prSet>
      <dgm:spPr/>
    </dgm:pt>
    <dgm:pt modelId="{CE7FE51F-B11A-45D6-857B-6B3C7730AAF3}" type="pres">
      <dgm:prSet presAssocID="{5D5F7C1A-50DB-4F68-97E9-79C851D55909}" presName="topArc2" presStyleLbl="parChTrans1D1" presStyleIdx="4" presStyleCnt="10"/>
      <dgm:spPr/>
    </dgm:pt>
    <dgm:pt modelId="{1F858502-4818-42F0-8DA8-1FDAE9A4BA4A}" type="pres">
      <dgm:prSet presAssocID="{5D5F7C1A-50DB-4F68-97E9-79C851D55909}" presName="bottomArc2" presStyleLbl="parChTrans1D1" presStyleIdx="5" presStyleCnt="10"/>
      <dgm:spPr/>
    </dgm:pt>
    <dgm:pt modelId="{DA6ED67D-EAD8-4999-9566-98EF9BD72A96}" type="pres">
      <dgm:prSet presAssocID="{5D5F7C1A-50DB-4F68-97E9-79C851D55909}" presName="topConnNode2" presStyleLbl="node2" presStyleIdx="0" presStyleCnt="0"/>
      <dgm:spPr/>
    </dgm:pt>
    <dgm:pt modelId="{0902E75C-5ACE-4C2C-A049-0499D97021D6}" type="pres">
      <dgm:prSet presAssocID="{5D5F7C1A-50DB-4F68-97E9-79C851D55909}" presName="hierChild4" presStyleCnt="0"/>
      <dgm:spPr/>
    </dgm:pt>
    <dgm:pt modelId="{372CAAAF-CFC6-4454-9425-50D9568EC8D6}" type="pres">
      <dgm:prSet presAssocID="{5D5F7C1A-50DB-4F68-97E9-79C851D55909}" presName="hierChild5" presStyleCnt="0"/>
      <dgm:spPr/>
    </dgm:pt>
    <dgm:pt modelId="{347F1B5D-8D21-495D-9295-7F4739883C22}" type="pres">
      <dgm:prSet presAssocID="{23EDC7F6-6531-4BAA-80CF-5DFCB7A97915}" presName="hierChild3" presStyleCnt="0"/>
      <dgm:spPr/>
    </dgm:pt>
    <dgm:pt modelId="{051C2498-0AC5-48BE-9BC3-B7D5F351613D}" type="pres">
      <dgm:prSet presAssocID="{EDF5BA9E-28E1-4971-BCE0-B08681E66EAC}" presName="Name101" presStyleLbl="parChTrans1D2" presStyleIdx="2" presStyleCnt="4"/>
      <dgm:spPr/>
    </dgm:pt>
    <dgm:pt modelId="{6F1D4B76-FD52-483F-B2DF-3B578FA45117}" type="pres">
      <dgm:prSet presAssocID="{1EEE42B3-B84B-4937-A6A2-1F944FA937CF}" presName="hierRoot3" presStyleCnt="0">
        <dgm:presLayoutVars>
          <dgm:hierBranch val="init"/>
        </dgm:presLayoutVars>
      </dgm:prSet>
      <dgm:spPr/>
    </dgm:pt>
    <dgm:pt modelId="{6B91CFC0-FF5D-4DC6-8F1C-C518DF8EC066}" type="pres">
      <dgm:prSet presAssocID="{1EEE42B3-B84B-4937-A6A2-1F944FA937CF}" presName="rootComposite3" presStyleCnt="0"/>
      <dgm:spPr/>
    </dgm:pt>
    <dgm:pt modelId="{7A08AB96-0605-4BF8-A02E-444A8123D681}" type="pres">
      <dgm:prSet presAssocID="{1EEE42B3-B84B-4937-A6A2-1F944FA937CF}" presName="rootText3" presStyleLbl="alignAcc1" presStyleIdx="0" presStyleCnt="0">
        <dgm:presLayoutVars>
          <dgm:chPref val="3"/>
        </dgm:presLayoutVars>
      </dgm:prSet>
      <dgm:spPr/>
    </dgm:pt>
    <dgm:pt modelId="{EB959B7B-9CFA-41EA-9EEA-770ADE289E93}" type="pres">
      <dgm:prSet presAssocID="{1EEE42B3-B84B-4937-A6A2-1F944FA937CF}" presName="topArc3" presStyleLbl="parChTrans1D1" presStyleIdx="6" presStyleCnt="10"/>
      <dgm:spPr/>
    </dgm:pt>
    <dgm:pt modelId="{B022C44D-A9E0-4A9A-BD08-8033905CE243}" type="pres">
      <dgm:prSet presAssocID="{1EEE42B3-B84B-4937-A6A2-1F944FA937CF}" presName="bottomArc3" presStyleLbl="parChTrans1D1" presStyleIdx="7" presStyleCnt="10"/>
      <dgm:spPr/>
    </dgm:pt>
    <dgm:pt modelId="{2DAA86C8-FC37-490C-83AB-4ADADB5EB47C}" type="pres">
      <dgm:prSet presAssocID="{1EEE42B3-B84B-4937-A6A2-1F944FA937CF}" presName="topConnNode3" presStyleLbl="asst1" presStyleIdx="0" presStyleCnt="0"/>
      <dgm:spPr/>
    </dgm:pt>
    <dgm:pt modelId="{EA98F56F-6E55-4BFD-BDC2-01E227B30223}" type="pres">
      <dgm:prSet presAssocID="{1EEE42B3-B84B-4937-A6A2-1F944FA937CF}" presName="hierChild6" presStyleCnt="0"/>
      <dgm:spPr/>
    </dgm:pt>
    <dgm:pt modelId="{3AAAD7B3-BABD-417B-9506-AE4A98B28B36}" type="pres">
      <dgm:prSet presAssocID="{1EEE42B3-B84B-4937-A6A2-1F944FA937CF}" presName="hierChild7" presStyleCnt="0"/>
      <dgm:spPr/>
    </dgm:pt>
    <dgm:pt modelId="{0B11ACE3-09E2-471B-AC46-E3F6DDDAA52D}" type="pres">
      <dgm:prSet presAssocID="{97C07DDB-10BA-4F1A-8F48-8132424DD5D0}" presName="Name101" presStyleLbl="parChTrans1D2" presStyleIdx="3" presStyleCnt="4"/>
      <dgm:spPr/>
    </dgm:pt>
    <dgm:pt modelId="{64058697-3882-4CB4-B2BA-B5D3C53C49D8}" type="pres">
      <dgm:prSet presAssocID="{B193FF33-1F27-49D5-9216-74712CEE7F66}" presName="hierRoot3" presStyleCnt="0">
        <dgm:presLayoutVars>
          <dgm:hierBranch val="init"/>
        </dgm:presLayoutVars>
      </dgm:prSet>
      <dgm:spPr/>
    </dgm:pt>
    <dgm:pt modelId="{94175859-63EA-4A68-BC66-370516324E95}" type="pres">
      <dgm:prSet presAssocID="{B193FF33-1F27-49D5-9216-74712CEE7F66}" presName="rootComposite3" presStyleCnt="0"/>
      <dgm:spPr/>
    </dgm:pt>
    <dgm:pt modelId="{13DDEE3B-B291-4D4F-A782-963382707929}" type="pres">
      <dgm:prSet presAssocID="{B193FF33-1F27-49D5-9216-74712CEE7F66}" presName="rootText3" presStyleLbl="alignAcc1" presStyleIdx="0" presStyleCnt="0">
        <dgm:presLayoutVars>
          <dgm:chPref val="3"/>
        </dgm:presLayoutVars>
      </dgm:prSet>
      <dgm:spPr/>
    </dgm:pt>
    <dgm:pt modelId="{30941288-F676-4695-A224-3A50BBD5C90D}" type="pres">
      <dgm:prSet presAssocID="{B193FF33-1F27-49D5-9216-74712CEE7F66}" presName="topArc3" presStyleLbl="parChTrans1D1" presStyleIdx="8" presStyleCnt="10"/>
      <dgm:spPr/>
    </dgm:pt>
    <dgm:pt modelId="{69988065-746A-4AE9-97CC-B50E098268FA}" type="pres">
      <dgm:prSet presAssocID="{B193FF33-1F27-49D5-9216-74712CEE7F66}" presName="bottomArc3" presStyleLbl="parChTrans1D1" presStyleIdx="9" presStyleCnt="10"/>
      <dgm:spPr/>
    </dgm:pt>
    <dgm:pt modelId="{5D6F1629-C1B5-4EB2-A42E-D549C4C73D79}" type="pres">
      <dgm:prSet presAssocID="{B193FF33-1F27-49D5-9216-74712CEE7F66}" presName="topConnNode3" presStyleLbl="asst1" presStyleIdx="0" presStyleCnt="0"/>
      <dgm:spPr/>
    </dgm:pt>
    <dgm:pt modelId="{144C5C2C-0DF3-4E85-A554-500E7E395D95}" type="pres">
      <dgm:prSet presAssocID="{B193FF33-1F27-49D5-9216-74712CEE7F66}" presName="hierChild6" presStyleCnt="0"/>
      <dgm:spPr/>
    </dgm:pt>
    <dgm:pt modelId="{9E034C65-B393-4729-A732-BA8C6F384038}" type="pres">
      <dgm:prSet presAssocID="{B193FF33-1F27-49D5-9216-74712CEE7F66}" presName="hierChild7" presStyleCnt="0"/>
      <dgm:spPr/>
    </dgm:pt>
  </dgm:ptLst>
  <dgm:cxnLst>
    <dgm:cxn modelId="{3FF90814-9A1F-45BE-8D78-95132C3C873F}" type="presOf" srcId="{23EDC7F6-6531-4BAA-80CF-5DFCB7A97915}" destId="{27744C64-B7AA-4F03-96E1-00F45A1CF5E6}" srcOrd="1" destOrd="0" presId="urn:microsoft.com/office/officeart/2008/layout/HalfCircleOrganizationChart"/>
    <dgm:cxn modelId="{8D4E6432-C9EE-402C-9184-042F1D6EF461}" type="presOf" srcId="{B193FF33-1F27-49D5-9216-74712CEE7F66}" destId="{5D6F1629-C1B5-4EB2-A42E-D549C4C73D79}" srcOrd="1" destOrd="0" presId="urn:microsoft.com/office/officeart/2008/layout/HalfCircleOrganizationChart"/>
    <dgm:cxn modelId="{2E4E9835-E2E7-45AB-9B19-59BCF139392F}" type="presOf" srcId="{1EEE42B3-B84B-4937-A6A2-1F944FA937CF}" destId="{2DAA86C8-FC37-490C-83AB-4ADADB5EB47C}" srcOrd="1" destOrd="0" presId="urn:microsoft.com/office/officeart/2008/layout/HalfCircleOrganizationChart"/>
    <dgm:cxn modelId="{94C6D736-914A-48D9-BAFD-490687FD43BF}" type="presOf" srcId="{B193FF33-1F27-49D5-9216-74712CEE7F66}" destId="{13DDEE3B-B291-4D4F-A782-963382707929}" srcOrd="0" destOrd="0" presId="urn:microsoft.com/office/officeart/2008/layout/HalfCircleOrganizationChart"/>
    <dgm:cxn modelId="{D14CD341-46AD-4EBE-BD8A-DECF48EFFBA4}" type="presOf" srcId="{5FA18BC9-FE44-409C-9DD7-2F0498BAA239}" destId="{C508D2EE-E0E7-4245-BEF0-CB64F3AAF5DE}" srcOrd="0" destOrd="0" presId="urn:microsoft.com/office/officeart/2008/layout/HalfCircleOrganizationChart"/>
    <dgm:cxn modelId="{BBD30F62-C79C-496C-B13E-C8F9D001ADFE}" srcId="{23EDC7F6-6531-4BAA-80CF-5DFCB7A97915}" destId="{B193FF33-1F27-49D5-9216-74712CEE7F66}" srcOrd="1" destOrd="0" parTransId="{97C07DDB-10BA-4F1A-8F48-8132424DD5D0}" sibTransId="{A3DA3D19-3A5E-4F17-B668-CA610D3987BE}"/>
    <dgm:cxn modelId="{C6FF3F4D-AEA6-4B4F-8B18-3B0E47E7B9B7}" type="presOf" srcId="{12AD5637-CA94-44C3-AFCA-82D6C6BECAF1}" destId="{1F229E8B-1D2F-423D-B257-1B4576E2220E}" srcOrd="0" destOrd="0" presId="urn:microsoft.com/office/officeart/2008/layout/HalfCircleOrganizationChart"/>
    <dgm:cxn modelId="{F0699450-00F0-4F2C-95D7-FE4E0D8FAF46}" type="presOf" srcId="{EDF5BA9E-28E1-4971-BCE0-B08681E66EAC}" destId="{051C2498-0AC5-48BE-9BC3-B7D5F351613D}" srcOrd="0" destOrd="0" presId="urn:microsoft.com/office/officeart/2008/layout/HalfCircleOrganizationChart"/>
    <dgm:cxn modelId="{CD9C2D51-3F0D-4D1E-98D3-D34D81978A09}" type="presOf" srcId="{97C07DDB-10BA-4F1A-8F48-8132424DD5D0}" destId="{0B11ACE3-09E2-471B-AC46-E3F6DDDAA52D}" srcOrd="0" destOrd="0" presId="urn:microsoft.com/office/officeart/2008/layout/HalfCircleOrganizationChart"/>
    <dgm:cxn modelId="{576A3377-076D-4954-9E17-AB3C9B74563F}" type="presOf" srcId="{E7FB2E38-6350-46DE-B367-CA62E31DE3A3}" destId="{20DA682B-5DD0-479C-B2DF-06755DE5A64B}" srcOrd="1" destOrd="0" presId="urn:microsoft.com/office/officeart/2008/layout/HalfCircleOrganizationChart"/>
    <dgm:cxn modelId="{CA5A9177-0EBF-4B30-9ED2-7DBE6C72A0A2}" type="presOf" srcId="{5D5F7C1A-50DB-4F68-97E9-79C851D55909}" destId="{DA6ED67D-EAD8-4999-9566-98EF9BD72A96}" srcOrd="1" destOrd="0" presId="urn:microsoft.com/office/officeart/2008/layout/HalfCircleOrganizationChart"/>
    <dgm:cxn modelId="{47DA637E-02DC-4E40-8ED7-BA8ABC6A5519}" srcId="{23EDC7F6-6531-4BAA-80CF-5DFCB7A97915}" destId="{1EEE42B3-B84B-4937-A6A2-1F944FA937CF}" srcOrd="0" destOrd="0" parTransId="{EDF5BA9E-28E1-4971-BCE0-B08681E66EAC}" sibTransId="{3475271B-5B81-4B00-8C0A-9FBE06228CCF}"/>
    <dgm:cxn modelId="{EB42119A-8C70-4C45-8D4B-7E4F35289F78}" type="presOf" srcId="{E7FB2E38-6350-46DE-B367-CA62E31DE3A3}" destId="{8ECFF2CE-37FA-4DC9-AC01-464DD5D228D0}" srcOrd="0" destOrd="0" presId="urn:microsoft.com/office/officeart/2008/layout/HalfCircleOrganizationChart"/>
    <dgm:cxn modelId="{0427B0A5-1E2E-413A-A638-475E6FDD4EC6}" type="presOf" srcId="{876BFEFB-E83B-4BBB-9F2D-D856E234B73E}" destId="{B8A15BE9-1F3A-4D9C-AF90-5BBCCE2D8731}" srcOrd="0" destOrd="0" presId="urn:microsoft.com/office/officeart/2008/layout/HalfCircleOrganizationChart"/>
    <dgm:cxn modelId="{30B2FDBB-1743-451E-9230-BBAA187AB09B}" srcId="{23EDC7F6-6531-4BAA-80CF-5DFCB7A97915}" destId="{E7FB2E38-6350-46DE-B367-CA62E31DE3A3}" srcOrd="2" destOrd="0" parTransId="{876BFEFB-E83B-4BBB-9F2D-D856E234B73E}" sibTransId="{00247542-1751-4F94-96F7-E7AF84DB92A2}"/>
    <dgm:cxn modelId="{4C98E7C3-9346-4153-82A4-7C8E0EEC79EA}" type="presOf" srcId="{23EDC7F6-6531-4BAA-80CF-5DFCB7A97915}" destId="{F366592E-B159-433E-BAF2-8E9284F47FDD}" srcOrd="0" destOrd="0" presId="urn:microsoft.com/office/officeart/2008/layout/HalfCircleOrganizationChart"/>
    <dgm:cxn modelId="{2E42A5C9-C3AC-461B-B440-E16B66E36485}" srcId="{23EDC7F6-6531-4BAA-80CF-5DFCB7A97915}" destId="{5D5F7C1A-50DB-4F68-97E9-79C851D55909}" srcOrd="3" destOrd="0" parTransId="{5FA18BC9-FE44-409C-9DD7-2F0498BAA239}" sibTransId="{E5AE685C-8095-44C0-AAD4-EB573DEA8FB5}"/>
    <dgm:cxn modelId="{DEB060ED-37DF-4D0E-9BB4-5CE84A68766D}" type="presOf" srcId="{5D5F7C1A-50DB-4F68-97E9-79C851D55909}" destId="{4CC08EE7-B58D-439E-A872-E3C8E8DCC448}" srcOrd="0" destOrd="0" presId="urn:microsoft.com/office/officeart/2008/layout/HalfCircleOrganizationChart"/>
    <dgm:cxn modelId="{C76F35F1-A3B5-4844-923D-70E914A2BAAB}" srcId="{12AD5637-CA94-44C3-AFCA-82D6C6BECAF1}" destId="{23EDC7F6-6531-4BAA-80CF-5DFCB7A97915}" srcOrd="0" destOrd="0" parTransId="{39A6D750-5CA1-4ACB-81F3-EEAB80EBF0A2}" sibTransId="{F20B856D-1DD0-43F2-9908-10CD57FCC239}"/>
    <dgm:cxn modelId="{A17600FB-9B00-424C-A2E8-B833C8A64628}" type="presOf" srcId="{1EEE42B3-B84B-4937-A6A2-1F944FA937CF}" destId="{7A08AB96-0605-4BF8-A02E-444A8123D681}" srcOrd="0" destOrd="0" presId="urn:microsoft.com/office/officeart/2008/layout/HalfCircleOrganizationChart"/>
    <dgm:cxn modelId="{8B67A1D7-9F95-43B7-A20F-98040AB89710}" type="presParOf" srcId="{1F229E8B-1D2F-423D-B257-1B4576E2220E}" destId="{6B24072B-38B1-43C5-A71E-7EC1F63673B2}" srcOrd="0" destOrd="0" presId="urn:microsoft.com/office/officeart/2008/layout/HalfCircleOrganizationChart"/>
    <dgm:cxn modelId="{03A0DC2B-1C22-4A00-BE59-4078F3B58464}" type="presParOf" srcId="{6B24072B-38B1-43C5-A71E-7EC1F63673B2}" destId="{7F117EEA-84B6-4993-9A8C-740F7A9A5718}" srcOrd="0" destOrd="0" presId="urn:microsoft.com/office/officeart/2008/layout/HalfCircleOrganizationChart"/>
    <dgm:cxn modelId="{6F216EB6-7F84-4A2A-80E3-8D3A970FBC57}" type="presParOf" srcId="{7F117EEA-84B6-4993-9A8C-740F7A9A5718}" destId="{F366592E-B159-433E-BAF2-8E9284F47FDD}" srcOrd="0" destOrd="0" presId="urn:microsoft.com/office/officeart/2008/layout/HalfCircleOrganizationChart"/>
    <dgm:cxn modelId="{92CBD0C6-06D5-4E13-9B09-5CC511E72480}" type="presParOf" srcId="{7F117EEA-84B6-4993-9A8C-740F7A9A5718}" destId="{F7EBCC28-15DF-4E01-886A-419DE1EF5799}" srcOrd="1" destOrd="0" presId="urn:microsoft.com/office/officeart/2008/layout/HalfCircleOrganizationChart"/>
    <dgm:cxn modelId="{F9F2B90C-D171-4AA0-8BA7-4F3501777CAE}" type="presParOf" srcId="{7F117EEA-84B6-4993-9A8C-740F7A9A5718}" destId="{12DF3887-0393-4260-B5F1-5D00F1244BDF}" srcOrd="2" destOrd="0" presId="urn:microsoft.com/office/officeart/2008/layout/HalfCircleOrganizationChart"/>
    <dgm:cxn modelId="{804A155A-0B4F-4FC8-84EE-634A8255940E}" type="presParOf" srcId="{7F117EEA-84B6-4993-9A8C-740F7A9A5718}" destId="{27744C64-B7AA-4F03-96E1-00F45A1CF5E6}" srcOrd="3" destOrd="0" presId="urn:microsoft.com/office/officeart/2008/layout/HalfCircleOrganizationChart"/>
    <dgm:cxn modelId="{4E78F502-AD76-4744-B0A6-42C5911D4CFE}" type="presParOf" srcId="{6B24072B-38B1-43C5-A71E-7EC1F63673B2}" destId="{A45CD292-80D6-44BF-B28B-AED1C5996997}" srcOrd="1" destOrd="0" presId="urn:microsoft.com/office/officeart/2008/layout/HalfCircleOrganizationChart"/>
    <dgm:cxn modelId="{CC4C1A17-B10B-49D9-9EAA-BF75459AD3BA}" type="presParOf" srcId="{A45CD292-80D6-44BF-B28B-AED1C5996997}" destId="{B8A15BE9-1F3A-4D9C-AF90-5BBCCE2D8731}" srcOrd="0" destOrd="0" presId="urn:microsoft.com/office/officeart/2008/layout/HalfCircleOrganizationChart"/>
    <dgm:cxn modelId="{FE4E2B17-577D-4CC0-BB50-E5221D8C84E6}" type="presParOf" srcId="{A45CD292-80D6-44BF-B28B-AED1C5996997}" destId="{E3C3ADDB-9EF0-41C5-B663-66814262E542}" srcOrd="1" destOrd="0" presId="urn:microsoft.com/office/officeart/2008/layout/HalfCircleOrganizationChart"/>
    <dgm:cxn modelId="{5E92D573-FF24-478E-83CE-41E70DFBAD64}" type="presParOf" srcId="{E3C3ADDB-9EF0-41C5-B663-66814262E542}" destId="{FA27553C-DB15-429F-9732-B214FE61372E}" srcOrd="0" destOrd="0" presId="urn:microsoft.com/office/officeart/2008/layout/HalfCircleOrganizationChart"/>
    <dgm:cxn modelId="{A1121A60-FFEF-4FED-A3A3-CAD9AB86E92A}" type="presParOf" srcId="{FA27553C-DB15-429F-9732-B214FE61372E}" destId="{8ECFF2CE-37FA-4DC9-AC01-464DD5D228D0}" srcOrd="0" destOrd="0" presId="urn:microsoft.com/office/officeart/2008/layout/HalfCircleOrganizationChart"/>
    <dgm:cxn modelId="{591CC0CA-E93A-42C8-945D-BFF11DB46629}" type="presParOf" srcId="{FA27553C-DB15-429F-9732-B214FE61372E}" destId="{027CFC21-A5AA-4117-9082-5D3D90CA699C}" srcOrd="1" destOrd="0" presId="urn:microsoft.com/office/officeart/2008/layout/HalfCircleOrganizationChart"/>
    <dgm:cxn modelId="{B037CD17-BE50-4F05-A9E5-8124D5CEB244}" type="presParOf" srcId="{FA27553C-DB15-429F-9732-B214FE61372E}" destId="{AA88B817-F797-453F-92BE-685F2D3135E8}" srcOrd="2" destOrd="0" presId="urn:microsoft.com/office/officeart/2008/layout/HalfCircleOrganizationChart"/>
    <dgm:cxn modelId="{999372C0-89F9-405B-BA40-42F3358410D1}" type="presParOf" srcId="{FA27553C-DB15-429F-9732-B214FE61372E}" destId="{20DA682B-5DD0-479C-B2DF-06755DE5A64B}" srcOrd="3" destOrd="0" presId="urn:microsoft.com/office/officeart/2008/layout/HalfCircleOrganizationChart"/>
    <dgm:cxn modelId="{000E7137-871A-4149-BB5D-3540ADFEB444}" type="presParOf" srcId="{E3C3ADDB-9EF0-41C5-B663-66814262E542}" destId="{EC519CB8-CA42-4850-A21D-E20E7AB0EAA5}" srcOrd="1" destOrd="0" presId="urn:microsoft.com/office/officeart/2008/layout/HalfCircleOrganizationChart"/>
    <dgm:cxn modelId="{B1F1AC87-2E3C-4578-B6DE-5BF4A8F1D5B5}" type="presParOf" srcId="{E3C3ADDB-9EF0-41C5-B663-66814262E542}" destId="{9990E230-8004-4456-A4BF-C3C1DF101031}" srcOrd="2" destOrd="0" presId="urn:microsoft.com/office/officeart/2008/layout/HalfCircleOrganizationChart"/>
    <dgm:cxn modelId="{0D369908-092C-4B7A-8047-B427239384FC}" type="presParOf" srcId="{A45CD292-80D6-44BF-B28B-AED1C5996997}" destId="{C508D2EE-E0E7-4245-BEF0-CB64F3AAF5DE}" srcOrd="2" destOrd="0" presId="urn:microsoft.com/office/officeart/2008/layout/HalfCircleOrganizationChart"/>
    <dgm:cxn modelId="{6746E49F-F7C7-4E09-8167-B3E9B9CDB5D7}" type="presParOf" srcId="{A45CD292-80D6-44BF-B28B-AED1C5996997}" destId="{8FB3FF3F-14D3-4436-A7CF-5E52FC00B961}" srcOrd="3" destOrd="0" presId="urn:microsoft.com/office/officeart/2008/layout/HalfCircleOrganizationChart"/>
    <dgm:cxn modelId="{FA13DCAB-C8A0-4AD3-A319-57D4C6AF642A}" type="presParOf" srcId="{8FB3FF3F-14D3-4436-A7CF-5E52FC00B961}" destId="{0C8BB9FC-8C80-4D5B-B5BB-D1F5BF409F24}" srcOrd="0" destOrd="0" presId="urn:microsoft.com/office/officeart/2008/layout/HalfCircleOrganizationChart"/>
    <dgm:cxn modelId="{085E5227-4BE0-4418-A58D-CB735585B382}" type="presParOf" srcId="{0C8BB9FC-8C80-4D5B-B5BB-D1F5BF409F24}" destId="{4CC08EE7-B58D-439E-A872-E3C8E8DCC448}" srcOrd="0" destOrd="0" presId="urn:microsoft.com/office/officeart/2008/layout/HalfCircleOrganizationChart"/>
    <dgm:cxn modelId="{156071F4-CD8A-4704-8267-6CFA9F49A1C9}" type="presParOf" srcId="{0C8BB9FC-8C80-4D5B-B5BB-D1F5BF409F24}" destId="{CE7FE51F-B11A-45D6-857B-6B3C7730AAF3}" srcOrd="1" destOrd="0" presId="urn:microsoft.com/office/officeart/2008/layout/HalfCircleOrganizationChart"/>
    <dgm:cxn modelId="{7EE2282A-B94F-44AC-A6BF-C61C748A3928}" type="presParOf" srcId="{0C8BB9FC-8C80-4D5B-B5BB-D1F5BF409F24}" destId="{1F858502-4818-42F0-8DA8-1FDAE9A4BA4A}" srcOrd="2" destOrd="0" presId="urn:microsoft.com/office/officeart/2008/layout/HalfCircleOrganizationChart"/>
    <dgm:cxn modelId="{90829D64-C86C-49F7-AED9-74E022F81F74}" type="presParOf" srcId="{0C8BB9FC-8C80-4D5B-B5BB-D1F5BF409F24}" destId="{DA6ED67D-EAD8-4999-9566-98EF9BD72A96}" srcOrd="3" destOrd="0" presId="urn:microsoft.com/office/officeart/2008/layout/HalfCircleOrganizationChart"/>
    <dgm:cxn modelId="{22D8BACB-2CC4-4A57-ADC2-468A9798B874}" type="presParOf" srcId="{8FB3FF3F-14D3-4436-A7CF-5E52FC00B961}" destId="{0902E75C-5ACE-4C2C-A049-0499D97021D6}" srcOrd="1" destOrd="0" presId="urn:microsoft.com/office/officeart/2008/layout/HalfCircleOrganizationChart"/>
    <dgm:cxn modelId="{30F12F47-A73D-43C6-89A5-CC8E9308C533}" type="presParOf" srcId="{8FB3FF3F-14D3-4436-A7CF-5E52FC00B961}" destId="{372CAAAF-CFC6-4454-9425-50D9568EC8D6}" srcOrd="2" destOrd="0" presId="urn:microsoft.com/office/officeart/2008/layout/HalfCircleOrganizationChart"/>
    <dgm:cxn modelId="{3518324F-448D-4362-8C15-D81AC7314B0C}" type="presParOf" srcId="{6B24072B-38B1-43C5-A71E-7EC1F63673B2}" destId="{347F1B5D-8D21-495D-9295-7F4739883C22}" srcOrd="2" destOrd="0" presId="urn:microsoft.com/office/officeart/2008/layout/HalfCircleOrganizationChart"/>
    <dgm:cxn modelId="{24A41537-49B0-4E78-B4BF-4A2265D8354C}" type="presParOf" srcId="{347F1B5D-8D21-495D-9295-7F4739883C22}" destId="{051C2498-0AC5-48BE-9BC3-B7D5F351613D}" srcOrd="0" destOrd="0" presId="urn:microsoft.com/office/officeart/2008/layout/HalfCircleOrganizationChart"/>
    <dgm:cxn modelId="{5E8CC618-EA60-4EBF-8A54-1E237CF6043D}" type="presParOf" srcId="{347F1B5D-8D21-495D-9295-7F4739883C22}" destId="{6F1D4B76-FD52-483F-B2DF-3B578FA45117}" srcOrd="1" destOrd="0" presId="urn:microsoft.com/office/officeart/2008/layout/HalfCircleOrganizationChart"/>
    <dgm:cxn modelId="{303BF5EA-D773-4037-B491-CD72D7C0FE7C}" type="presParOf" srcId="{6F1D4B76-FD52-483F-B2DF-3B578FA45117}" destId="{6B91CFC0-FF5D-4DC6-8F1C-C518DF8EC066}" srcOrd="0" destOrd="0" presId="urn:microsoft.com/office/officeart/2008/layout/HalfCircleOrganizationChart"/>
    <dgm:cxn modelId="{DF7C5903-6CD2-48C6-8DF5-6603BB4898A8}" type="presParOf" srcId="{6B91CFC0-FF5D-4DC6-8F1C-C518DF8EC066}" destId="{7A08AB96-0605-4BF8-A02E-444A8123D681}" srcOrd="0" destOrd="0" presId="urn:microsoft.com/office/officeart/2008/layout/HalfCircleOrganizationChart"/>
    <dgm:cxn modelId="{4537001D-6330-413F-816E-D92E525309DF}" type="presParOf" srcId="{6B91CFC0-FF5D-4DC6-8F1C-C518DF8EC066}" destId="{EB959B7B-9CFA-41EA-9EEA-770ADE289E93}" srcOrd="1" destOrd="0" presId="urn:microsoft.com/office/officeart/2008/layout/HalfCircleOrganizationChart"/>
    <dgm:cxn modelId="{BCCBF9B5-FB33-4E12-85AA-AA44E60BB423}" type="presParOf" srcId="{6B91CFC0-FF5D-4DC6-8F1C-C518DF8EC066}" destId="{B022C44D-A9E0-4A9A-BD08-8033905CE243}" srcOrd="2" destOrd="0" presId="urn:microsoft.com/office/officeart/2008/layout/HalfCircleOrganizationChart"/>
    <dgm:cxn modelId="{2F47836B-BF3F-43B4-9185-977B6FBF5463}" type="presParOf" srcId="{6B91CFC0-FF5D-4DC6-8F1C-C518DF8EC066}" destId="{2DAA86C8-FC37-490C-83AB-4ADADB5EB47C}" srcOrd="3" destOrd="0" presId="urn:microsoft.com/office/officeart/2008/layout/HalfCircleOrganizationChart"/>
    <dgm:cxn modelId="{EBB2431A-DBFB-4FB5-B2CC-7FFEFD5228C8}" type="presParOf" srcId="{6F1D4B76-FD52-483F-B2DF-3B578FA45117}" destId="{EA98F56F-6E55-4BFD-BDC2-01E227B30223}" srcOrd="1" destOrd="0" presId="urn:microsoft.com/office/officeart/2008/layout/HalfCircleOrganizationChart"/>
    <dgm:cxn modelId="{A09E5076-0355-46E5-8133-915200406B52}" type="presParOf" srcId="{6F1D4B76-FD52-483F-B2DF-3B578FA45117}" destId="{3AAAD7B3-BABD-417B-9506-AE4A98B28B36}" srcOrd="2" destOrd="0" presId="urn:microsoft.com/office/officeart/2008/layout/HalfCircleOrganizationChart"/>
    <dgm:cxn modelId="{846DE6B4-BFEB-4088-8086-65FC3C9141E4}" type="presParOf" srcId="{347F1B5D-8D21-495D-9295-7F4739883C22}" destId="{0B11ACE3-09E2-471B-AC46-E3F6DDDAA52D}" srcOrd="2" destOrd="0" presId="urn:microsoft.com/office/officeart/2008/layout/HalfCircleOrganizationChart"/>
    <dgm:cxn modelId="{EF5582A5-F5FA-4A86-AE54-8AE4943350ED}" type="presParOf" srcId="{347F1B5D-8D21-495D-9295-7F4739883C22}" destId="{64058697-3882-4CB4-B2BA-B5D3C53C49D8}" srcOrd="3" destOrd="0" presId="urn:microsoft.com/office/officeart/2008/layout/HalfCircleOrganizationChart"/>
    <dgm:cxn modelId="{B6B5F9E3-A53C-4FD6-A28B-EDA4A8F5646A}" type="presParOf" srcId="{64058697-3882-4CB4-B2BA-B5D3C53C49D8}" destId="{94175859-63EA-4A68-BC66-370516324E95}" srcOrd="0" destOrd="0" presId="urn:microsoft.com/office/officeart/2008/layout/HalfCircleOrganizationChart"/>
    <dgm:cxn modelId="{DACA9A18-B7D9-4AD0-A0F0-EE7F852977CF}" type="presParOf" srcId="{94175859-63EA-4A68-BC66-370516324E95}" destId="{13DDEE3B-B291-4D4F-A782-963382707929}" srcOrd="0" destOrd="0" presId="urn:microsoft.com/office/officeart/2008/layout/HalfCircleOrganizationChart"/>
    <dgm:cxn modelId="{8FA7D1F6-E50B-48B4-82B5-75CCFD6653A2}" type="presParOf" srcId="{94175859-63EA-4A68-BC66-370516324E95}" destId="{30941288-F676-4695-A224-3A50BBD5C90D}" srcOrd="1" destOrd="0" presId="urn:microsoft.com/office/officeart/2008/layout/HalfCircleOrganizationChart"/>
    <dgm:cxn modelId="{6AEFAEDC-7D12-43E6-ADFC-69D5B6C0B283}" type="presParOf" srcId="{94175859-63EA-4A68-BC66-370516324E95}" destId="{69988065-746A-4AE9-97CC-B50E098268FA}" srcOrd="2" destOrd="0" presId="urn:microsoft.com/office/officeart/2008/layout/HalfCircleOrganizationChart"/>
    <dgm:cxn modelId="{A0E5259A-AA41-4A0A-9338-27225F15C945}" type="presParOf" srcId="{94175859-63EA-4A68-BC66-370516324E95}" destId="{5D6F1629-C1B5-4EB2-A42E-D549C4C73D79}" srcOrd="3" destOrd="0" presId="urn:microsoft.com/office/officeart/2008/layout/HalfCircleOrganizationChart"/>
    <dgm:cxn modelId="{D5C330B6-069C-4D26-A31D-F4445C744B3D}" type="presParOf" srcId="{64058697-3882-4CB4-B2BA-B5D3C53C49D8}" destId="{144C5C2C-0DF3-4E85-A554-500E7E395D95}" srcOrd="1" destOrd="0" presId="urn:microsoft.com/office/officeart/2008/layout/HalfCircleOrganizationChart"/>
    <dgm:cxn modelId="{0B550F01-A890-42B8-BCAE-2676AB74A47D}" type="presParOf" srcId="{64058697-3882-4CB4-B2BA-B5D3C53C49D8}" destId="{9E034C65-B393-4729-A732-BA8C6F384038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1ACE3-09E2-471B-AC46-E3F6DDDAA52D}">
      <dsp:nvSpPr>
        <dsp:cNvPr id="0" name=""/>
        <dsp:cNvSpPr/>
      </dsp:nvSpPr>
      <dsp:spPr>
        <a:xfrm>
          <a:off x="3047999" y="1242165"/>
          <a:ext cx="824545" cy="59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056"/>
              </a:lnTo>
              <a:lnTo>
                <a:pt x="824545" y="5960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C2498-0AC5-48BE-9BC3-B7D5F351613D}">
      <dsp:nvSpPr>
        <dsp:cNvPr id="0" name=""/>
        <dsp:cNvSpPr/>
      </dsp:nvSpPr>
      <dsp:spPr>
        <a:xfrm>
          <a:off x="2223454" y="1242165"/>
          <a:ext cx="824545" cy="596056"/>
        </a:xfrm>
        <a:custGeom>
          <a:avLst/>
          <a:gdLst/>
          <a:ahLst/>
          <a:cxnLst/>
          <a:rect l="0" t="0" r="0" b="0"/>
          <a:pathLst>
            <a:path>
              <a:moveTo>
                <a:pt x="824545" y="0"/>
              </a:moveTo>
              <a:lnTo>
                <a:pt x="824545" y="596056"/>
              </a:lnTo>
              <a:lnTo>
                <a:pt x="0" y="5960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8D2EE-E0E7-4245-BEF0-CB64F3AAF5DE}">
      <dsp:nvSpPr>
        <dsp:cNvPr id="0" name=""/>
        <dsp:cNvSpPr/>
      </dsp:nvSpPr>
      <dsp:spPr>
        <a:xfrm>
          <a:off x="3047999" y="1242165"/>
          <a:ext cx="1202047" cy="182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287"/>
              </a:lnTo>
              <a:lnTo>
                <a:pt x="1202047" y="1619287"/>
              </a:lnTo>
              <a:lnTo>
                <a:pt x="1202047" y="18279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15BE9-1F3A-4D9C-AF90-5BBCCE2D8731}">
      <dsp:nvSpPr>
        <dsp:cNvPr id="0" name=""/>
        <dsp:cNvSpPr/>
      </dsp:nvSpPr>
      <dsp:spPr>
        <a:xfrm>
          <a:off x="1620404" y="1242165"/>
          <a:ext cx="1427595" cy="1827907"/>
        </a:xfrm>
        <a:custGeom>
          <a:avLst/>
          <a:gdLst/>
          <a:ahLst/>
          <a:cxnLst/>
          <a:rect l="0" t="0" r="0" b="0"/>
          <a:pathLst>
            <a:path>
              <a:moveTo>
                <a:pt x="1427595" y="0"/>
              </a:moveTo>
              <a:lnTo>
                <a:pt x="1427595" y="1619287"/>
              </a:lnTo>
              <a:lnTo>
                <a:pt x="0" y="1619287"/>
              </a:lnTo>
              <a:lnTo>
                <a:pt x="0" y="18279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BCC28-15DF-4E01-886A-419DE1EF5799}">
      <dsp:nvSpPr>
        <dsp:cNvPr id="0" name=""/>
        <dsp:cNvSpPr/>
      </dsp:nvSpPr>
      <dsp:spPr>
        <a:xfrm>
          <a:off x="1747275" y="499"/>
          <a:ext cx="2601449" cy="124166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F3887-0393-4260-B5F1-5D00F1244BDF}">
      <dsp:nvSpPr>
        <dsp:cNvPr id="0" name=""/>
        <dsp:cNvSpPr/>
      </dsp:nvSpPr>
      <dsp:spPr>
        <a:xfrm>
          <a:off x="1747275" y="499"/>
          <a:ext cx="2601449" cy="124166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6592E-B159-433E-BAF2-8E9284F47FDD}">
      <dsp:nvSpPr>
        <dsp:cNvPr id="0" name=""/>
        <dsp:cNvSpPr/>
      </dsp:nvSpPr>
      <dsp:spPr>
        <a:xfrm>
          <a:off x="446550" y="223999"/>
          <a:ext cx="5202898" cy="7946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Prata" panose="020B0604020202020204" charset="0"/>
            </a:rPr>
            <a:t>Table of contents</a:t>
          </a:r>
        </a:p>
      </dsp:txBody>
      <dsp:txXfrm>
        <a:off x="446550" y="223999"/>
        <a:ext cx="5202898" cy="794665"/>
      </dsp:txXfrm>
    </dsp:sp>
    <dsp:sp modelId="{027CFC21-A5AA-4117-9082-5D3D90CA699C}">
      <dsp:nvSpPr>
        <dsp:cNvPr id="0" name=""/>
        <dsp:cNvSpPr/>
      </dsp:nvSpPr>
      <dsp:spPr>
        <a:xfrm>
          <a:off x="1123690" y="3070072"/>
          <a:ext cx="993427" cy="9934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B817-F797-453F-92BE-685F2D3135E8}">
      <dsp:nvSpPr>
        <dsp:cNvPr id="0" name=""/>
        <dsp:cNvSpPr/>
      </dsp:nvSpPr>
      <dsp:spPr>
        <a:xfrm>
          <a:off x="1123690" y="3070072"/>
          <a:ext cx="993427" cy="9934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FF2CE-37FA-4DC9-AC01-464DD5D228D0}">
      <dsp:nvSpPr>
        <dsp:cNvPr id="0" name=""/>
        <dsp:cNvSpPr/>
      </dsp:nvSpPr>
      <dsp:spPr>
        <a:xfrm>
          <a:off x="626976" y="3248889"/>
          <a:ext cx="1986855" cy="6357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latin typeface="Prata" panose="020B0604020202020204" charset="0"/>
            </a:rPr>
            <a:t>The </a:t>
          </a:r>
          <a:r>
            <a:rPr lang="ro-RO" sz="1900" kern="1200" noProof="0" dirty="0">
              <a:latin typeface="Prata" panose="020B0604020202020204" charset="0"/>
            </a:rPr>
            <a:t>Mure</a:t>
          </a:r>
          <a:r>
            <a:rPr lang="ro-RO" sz="1900" kern="1200" dirty="0">
              <a:latin typeface="Prata" panose="020B0604020202020204" charset="0"/>
            </a:rPr>
            <a:t>ș</a:t>
          </a:r>
          <a:r>
            <a:rPr lang="en-US" sz="1900" kern="1200" dirty="0">
              <a:latin typeface="Prata" panose="020B0604020202020204" charset="0"/>
            </a:rPr>
            <a:t> River</a:t>
          </a:r>
        </a:p>
      </dsp:txBody>
      <dsp:txXfrm>
        <a:off x="626976" y="3248889"/>
        <a:ext cx="1986855" cy="635793"/>
      </dsp:txXfrm>
    </dsp:sp>
    <dsp:sp modelId="{CE7FE51F-B11A-45D6-857B-6B3C7730AAF3}">
      <dsp:nvSpPr>
        <dsp:cNvPr id="0" name=""/>
        <dsp:cNvSpPr/>
      </dsp:nvSpPr>
      <dsp:spPr>
        <a:xfrm>
          <a:off x="3640559" y="3070072"/>
          <a:ext cx="1218975" cy="9934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58502-4818-42F0-8DA8-1FDAE9A4BA4A}">
      <dsp:nvSpPr>
        <dsp:cNvPr id="0" name=""/>
        <dsp:cNvSpPr/>
      </dsp:nvSpPr>
      <dsp:spPr>
        <a:xfrm>
          <a:off x="3640559" y="3070072"/>
          <a:ext cx="1218975" cy="9934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08EE7-B58D-439E-A872-E3C8E8DCC448}">
      <dsp:nvSpPr>
        <dsp:cNvPr id="0" name=""/>
        <dsp:cNvSpPr/>
      </dsp:nvSpPr>
      <dsp:spPr>
        <a:xfrm>
          <a:off x="3031071" y="3248889"/>
          <a:ext cx="2437951" cy="6357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rata" panose="020B0604020202020204" charset="0"/>
            </a:rPr>
            <a:t>Final conclusions</a:t>
          </a:r>
        </a:p>
      </dsp:txBody>
      <dsp:txXfrm>
        <a:off x="3031071" y="3248889"/>
        <a:ext cx="2437951" cy="635793"/>
      </dsp:txXfrm>
    </dsp:sp>
    <dsp:sp modelId="{EB959B7B-9CFA-41EA-9EEA-770ADE289E93}">
      <dsp:nvSpPr>
        <dsp:cNvPr id="0" name=""/>
        <dsp:cNvSpPr/>
      </dsp:nvSpPr>
      <dsp:spPr>
        <a:xfrm>
          <a:off x="1349238" y="1659404"/>
          <a:ext cx="993427" cy="9934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2C44D-A9E0-4A9A-BD08-8033905CE243}">
      <dsp:nvSpPr>
        <dsp:cNvPr id="0" name=""/>
        <dsp:cNvSpPr/>
      </dsp:nvSpPr>
      <dsp:spPr>
        <a:xfrm>
          <a:off x="1349238" y="1659404"/>
          <a:ext cx="993427" cy="9934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8AB96-0605-4BF8-A02E-444A8123D681}">
      <dsp:nvSpPr>
        <dsp:cNvPr id="0" name=""/>
        <dsp:cNvSpPr/>
      </dsp:nvSpPr>
      <dsp:spPr>
        <a:xfrm>
          <a:off x="852524" y="1838221"/>
          <a:ext cx="1986855" cy="6357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rata" panose="020B0604020202020204" charset="0"/>
            </a:rPr>
            <a:t>Drinking Water</a:t>
          </a:r>
        </a:p>
      </dsp:txBody>
      <dsp:txXfrm>
        <a:off x="852524" y="1838221"/>
        <a:ext cx="1986855" cy="635793"/>
      </dsp:txXfrm>
    </dsp:sp>
    <dsp:sp modelId="{30941288-F676-4695-A224-3A50BBD5C90D}">
      <dsp:nvSpPr>
        <dsp:cNvPr id="0" name=""/>
        <dsp:cNvSpPr/>
      </dsp:nvSpPr>
      <dsp:spPr>
        <a:xfrm>
          <a:off x="3753333" y="1659404"/>
          <a:ext cx="993427" cy="9934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88065-746A-4AE9-97CC-B50E098268FA}">
      <dsp:nvSpPr>
        <dsp:cNvPr id="0" name=""/>
        <dsp:cNvSpPr/>
      </dsp:nvSpPr>
      <dsp:spPr>
        <a:xfrm>
          <a:off x="3753333" y="1659404"/>
          <a:ext cx="993427" cy="9934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EE3B-B291-4D4F-A782-963382707929}">
      <dsp:nvSpPr>
        <dsp:cNvPr id="0" name=""/>
        <dsp:cNvSpPr/>
      </dsp:nvSpPr>
      <dsp:spPr>
        <a:xfrm>
          <a:off x="3256619" y="1838221"/>
          <a:ext cx="1986855" cy="6357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rata" panose="020B0604020202020204" charset="0"/>
            </a:rPr>
            <a:t>Wastewater</a:t>
          </a:r>
        </a:p>
      </dsp:txBody>
      <dsp:txXfrm>
        <a:off x="3256619" y="1838221"/>
        <a:ext cx="1986855" cy="63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0533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cc3a87d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cc3a87d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68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06952b2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f06952b2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29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ee660b8f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ee660b8f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8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7122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0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ee660b8f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ee660b8f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19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6623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4400" y="1118113"/>
            <a:ext cx="7495200" cy="2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 b="1">
                <a:solidFill>
                  <a:srgbClr val="19191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83225" y="3410575"/>
            <a:ext cx="5577300" cy="471300"/>
          </a:xfrm>
          <a:prstGeom prst="rect">
            <a:avLst/>
          </a:prstGeom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4571875" y="3881875"/>
            <a:ext cx="0" cy="13266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441625" y="1746275"/>
            <a:ext cx="23871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 b="1"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096550" y="1746275"/>
            <a:ext cx="23871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 b="1"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441625" y="2917150"/>
            <a:ext cx="238710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096550" y="2917150"/>
            <a:ext cx="2387100" cy="10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24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698213" y="1102850"/>
            <a:ext cx="4289100" cy="23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-124750"/>
            <a:ext cx="1621500" cy="53931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698225" y="3244238"/>
            <a:ext cx="2474100" cy="79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968806"/>
            <a:ext cx="7704000" cy="3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Work Sans"/>
              <a:buAutoNum type="arabicPeriod"/>
              <a:defRPr sz="13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963725"/>
            <a:ext cx="4097100" cy="19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1264875"/>
            <a:ext cx="42315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720000" y="-115325"/>
            <a:ext cx="0" cy="11709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7"/>
          <p:cNvCxnSpPr/>
          <p:nvPr/>
        </p:nvCxnSpPr>
        <p:spPr>
          <a:xfrm>
            <a:off x="720000" y="4229925"/>
            <a:ext cx="0" cy="11709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5266150" y="-115325"/>
            <a:ext cx="0" cy="53739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7"/>
          <p:cNvCxnSpPr/>
          <p:nvPr/>
        </p:nvCxnSpPr>
        <p:spPr>
          <a:xfrm>
            <a:off x="8436000" y="-115325"/>
            <a:ext cx="0" cy="53739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062100" y="854025"/>
            <a:ext cx="50199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391925" y="2811650"/>
            <a:ext cx="4360200" cy="13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4571875" y="4208150"/>
            <a:ext cx="0" cy="13266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>
            <a:off x="4571875" y="-472575"/>
            <a:ext cx="0" cy="13266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5"/>
          <p:cNvCxnSpPr/>
          <p:nvPr/>
        </p:nvCxnSpPr>
        <p:spPr>
          <a:xfrm rot="10800000">
            <a:off x="-587675" y="731375"/>
            <a:ext cx="1269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1_1_1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2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20000" y="453625"/>
            <a:ext cx="7704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21"/>
          <p:cNvCxnSpPr/>
          <p:nvPr/>
        </p:nvCxnSpPr>
        <p:spPr>
          <a:xfrm>
            <a:off x="4572000" y="-872975"/>
            <a:ext cx="0" cy="13266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719650" y="-76800"/>
            <a:ext cx="0" cy="5297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1"/>
          <p:cNvCxnSpPr/>
          <p:nvPr/>
        </p:nvCxnSpPr>
        <p:spPr>
          <a:xfrm>
            <a:off x="8424000" y="-76800"/>
            <a:ext cx="0" cy="5297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61" r:id="rId6"/>
    <p:sldLayoutId id="2147483662" r:id="rId7"/>
    <p:sldLayoutId id="2147483666" r:id="rId8"/>
    <p:sldLayoutId id="2147483667" r:id="rId9"/>
    <p:sldLayoutId id="2147483670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4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5" Type="http://schemas.openxmlformats.org/officeDocument/2006/relationships/image" Target="../media/image5.png" /><Relationship Id="rId10" Type="http://schemas.openxmlformats.org/officeDocument/2006/relationships/image" Target="../media/image10.png" /><Relationship Id="rId4" Type="http://schemas.microsoft.com/office/2007/relationships/hdphoto" Target="../media/hdphoto1.wdp" /><Relationship Id="rId9" Type="http://schemas.openxmlformats.org/officeDocument/2006/relationships/image" Target="../media/image9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0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9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1.xml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64.png" /><Relationship Id="rId4" Type="http://schemas.openxmlformats.org/officeDocument/2006/relationships/image" Target="../media/image63.pn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40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uncamuresului.ro/" TargetMode="External" /><Relationship Id="rId2" Type="http://schemas.openxmlformats.org/officeDocument/2006/relationships/hyperlink" Target="https://www.sciencedirect.com/topics/earth-and-planetary-sciences" TargetMode="External" /><Relationship Id="rId1" Type="http://schemas.openxmlformats.org/officeDocument/2006/relationships/slideLayout" Target="../slideLayouts/slideLayout9.xml" /><Relationship Id="rId5" Type="http://schemas.openxmlformats.org/officeDocument/2006/relationships/hyperlink" Target="https://www.qdidactic.com/" TargetMode="External" /><Relationship Id="rId4" Type="http://schemas.openxmlformats.org/officeDocument/2006/relationships/hyperlink" Target="https://www.caarad.ro/" TargetMode="Externa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8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ctrTitle"/>
          </p:nvPr>
        </p:nvSpPr>
        <p:spPr>
          <a:xfrm>
            <a:off x="824400" y="1798596"/>
            <a:ext cx="7495200" cy="2080800"/>
          </a:xfrm>
          <a:prstGeom prst="rect">
            <a:avLst/>
          </a:prstGeom>
          <a:ln w="19050">
            <a:solidFill>
              <a:srgbClr val="0B539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Water quality in Arad - today and tomorrow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5BF84-6467-4786-9377-1459F9F87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15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5974" y="0"/>
            <a:ext cx="2996589" cy="965003"/>
          </a:xfrm>
          <a:prstGeom prst="rect">
            <a:avLst/>
          </a:prstGeom>
        </p:spPr>
      </p:pic>
      <p:pic>
        <p:nvPicPr>
          <p:cNvPr id="1026" name="Picture 2" descr="Rotary Hands Across Water">
            <a:extLst>
              <a:ext uri="{FF2B5EF4-FFF2-40B4-BE49-F238E27FC236}">
                <a16:creationId xmlns:a16="http://schemas.microsoft.com/office/drawing/2014/main" id="{133F4C08-33A5-4DB5-BBC0-92E797CB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921" y="67923"/>
            <a:ext cx="897080" cy="8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D96CFD-375C-46CD-BE6F-4722B51DD4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675"/>
            <a:ext cx="3329528" cy="92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A9AA0-7C6E-4D59-8192-43190E3C5D9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474" l="0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5906" y="151607"/>
            <a:ext cx="2109872" cy="679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A92BD0-6825-4C1D-B50C-3CE3B33FA3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>
            <a:off x="7050881" y="650081"/>
            <a:ext cx="78582" cy="114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993DE8-E2AF-4FC6-9DBA-187D6EFE2E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>
            <a:off x="7155656" y="640556"/>
            <a:ext cx="52388" cy="1214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E89F7B-38DB-403B-A05C-39E7634484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>
            <a:off x="7067549" y="626270"/>
            <a:ext cx="45719" cy="777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CE5D54-A8F9-4A2F-BFCD-8816093D99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 rot="5400000">
            <a:off x="7277622" y="299516"/>
            <a:ext cx="45719" cy="777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F88D8A-4046-44C3-9773-F664CF47A0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 rot="5573898">
            <a:off x="7342595" y="303187"/>
            <a:ext cx="45719" cy="777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AE74F0-233A-4B0A-92F0-E26CE599B4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2"/>
          <a:stretch/>
        </p:blipFill>
        <p:spPr>
          <a:xfrm rot="5573898">
            <a:off x="7359264" y="303187"/>
            <a:ext cx="45719" cy="77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03553F-0856-42E1-8087-B98A9C3A76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416" y="709598"/>
            <a:ext cx="102422" cy="53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7EEB9A-8832-4DDC-A56F-93A7EAB9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</a:t>
            </a:r>
            <a:r>
              <a:rPr lang="ro-RO" dirty="0"/>
              <a:t> Heavy </a:t>
            </a:r>
            <a:r>
              <a:rPr lang="en-US" dirty="0"/>
              <a:t>Ions Concentration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21044"/>
              </p:ext>
            </p:extLst>
          </p:nvPr>
        </p:nvGraphicFramePr>
        <p:xfrm>
          <a:off x="1120184" y="1498555"/>
          <a:ext cx="6903632" cy="319120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1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Quality</a:t>
                      </a:r>
                      <a:endParaRPr lang="en-US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indicator</a:t>
                      </a:r>
                      <a:endParaRPr lang="en-US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Minear Laboratoare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Maximum</a:t>
                      </a:r>
                      <a:endParaRPr lang="en-US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accepted</a:t>
                      </a:r>
                      <a:endParaRPr lang="en-US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values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Water</a:t>
                      </a:r>
                      <a:endParaRPr lang="en-US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Plant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NEIGHBO</a:t>
                      </a: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U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RHOOD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Mic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ălaca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Prata" panose="020B0604020202020204" charset="0"/>
                        </a:rPr>
                        <a:t>Aurel</a:t>
                      </a:r>
                      <a:endParaRPr lang="en-US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Prata" panose="020B0604020202020204" charset="0"/>
                        </a:rPr>
                        <a:t>Vlaicu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Prata" panose="020B0604020202020204" charset="0"/>
                        </a:rPr>
                        <a:t>Grădiște</a:t>
                      </a:r>
                      <a:endParaRPr lang="en-US" sz="110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Alfa</a:t>
                      </a:r>
                      <a:endParaRPr lang="en-US" sz="1100" dirty="0">
                        <a:effectLst/>
                        <a:latin typeface="Prata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Total iron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</a:t>
                      </a:r>
                      <a:r>
                        <a:rPr lang="el-GR" sz="1400" dirty="0">
                          <a:effectLst/>
                          <a:latin typeface="Didact Gothic" panose="020B0604020202020204" charset="0"/>
                        </a:rPr>
                        <a:t>μ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g/l)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200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idact Gothic" panose="020B0604020202020204" charset="0"/>
                        </a:rPr>
                        <a:t>3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Total manganese</a:t>
                      </a:r>
                      <a:endParaRPr lang="en-US" sz="120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(</a:t>
                      </a:r>
                      <a:r>
                        <a:rPr lang="el-GR" sz="1400">
                          <a:effectLst/>
                          <a:latin typeface="Didact Gothic" panose="020B0604020202020204" charset="0"/>
                        </a:rPr>
                        <a:t>μ</a:t>
                      </a: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g/l)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idact Gothic" panose="020B0604020202020204" charset="0"/>
                        </a:rPr>
                        <a:t>50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idact Gothic" panose="020B0604020202020204" charset="0"/>
                        </a:rPr>
                        <a:t>2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&lt; 100</a:t>
                      </a: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idact Gothic" panose="020B0604020202020204" charset="0"/>
                        </a:rPr>
                        <a:t>Zinc ions</a:t>
                      </a:r>
                      <a:endParaRPr lang="en-US" sz="120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(</a:t>
                      </a:r>
                      <a:r>
                        <a:rPr lang="el-GR" sz="1400">
                          <a:effectLst/>
                          <a:latin typeface="Didact Gothic" panose="020B0604020202020204" charset="0"/>
                        </a:rPr>
                        <a:t>μ</a:t>
                      </a: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g/l)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idact Gothic" panose="020B0604020202020204" charset="0"/>
                        </a:rPr>
                        <a:t>5000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256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idact Gothic" panose="020B0604020202020204" charset="0"/>
                        </a:rPr>
                        <a:t>50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idact Gothic" panose="020B0604020202020204" charset="0"/>
                        </a:rPr>
                        <a:t>50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Didact Gothic" panose="020B0604020202020204" charset="0"/>
                        </a:rPr>
                        <a:t>52</a:t>
                      </a:r>
                      <a:endParaRPr lang="en-US" sz="120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Didact Gothic" panose="020B0604020202020204" charset="0"/>
                        </a:rPr>
                        <a:t>73</a:t>
                      </a:r>
                      <a:endParaRPr lang="en-US" sz="1200" dirty="0">
                        <a:effectLst/>
                        <a:latin typeface="Didact Gothi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20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 idx="2"/>
          </p:nvPr>
        </p:nvSpPr>
        <p:spPr>
          <a:xfrm>
            <a:off x="720000" y="-124750"/>
            <a:ext cx="1621500" cy="5393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3" name="Google Shape;303;p44"/>
          <p:cNvSpPr txBox="1">
            <a:spLocks noGrp="1"/>
          </p:cNvSpPr>
          <p:nvPr>
            <p:ph type="title"/>
          </p:nvPr>
        </p:nvSpPr>
        <p:spPr>
          <a:xfrm>
            <a:off x="2858829" y="1754406"/>
            <a:ext cx="5563286" cy="14965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Wastewater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24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D268-0C5B-4C5A-BF9D-1FAFD40E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76" y="878927"/>
            <a:ext cx="8258747" cy="2531946"/>
          </a:xfrm>
        </p:spPr>
        <p:txBody>
          <a:bodyPr/>
          <a:lstStyle/>
          <a:p>
            <a:r>
              <a:rPr lang="en-US" sz="3200" dirty="0"/>
              <a:t>Wastewater microbiological analysis.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B4331AC-E0E8-45FD-8E2C-BE21D9B440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419" y="1650944"/>
            <a:ext cx="3842730" cy="2275195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3C7D6CA-C1C5-4C4F-BCD5-2C5DA9A353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8808" y="1960418"/>
            <a:ext cx="3635063" cy="1708088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</p:spTree>
    <p:extLst>
      <p:ext uri="{BB962C8B-B14F-4D97-AF65-F5344CB8AC3E}">
        <p14:creationId xmlns:p14="http://schemas.microsoft.com/office/powerpoint/2010/main" val="7733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85CBDE-285D-453C-A766-DBE7CF9F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57655"/>
              </p:ext>
            </p:extLst>
          </p:nvPr>
        </p:nvGraphicFramePr>
        <p:xfrm>
          <a:off x="588083" y="1556893"/>
          <a:ext cx="8105645" cy="205284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18585">
                  <a:extLst>
                    <a:ext uri="{9D8B030D-6E8A-4147-A177-3AD203B41FA5}">
                      <a16:colId xmlns:a16="http://schemas.microsoft.com/office/drawing/2014/main" val="2305394481"/>
                    </a:ext>
                  </a:extLst>
                </a:gridCol>
                <a:gridCol w="1104690">
                  <a:extLst>
                    <a:ext uri="{9D8B030D-6E8A-4147-A177-3AD203B41FA5}">
                      <a16:colId xmlns:a16="http://schemas.microsoft.com/office/drawing/2014/main" val="135529700"/>
                    </a:ext>
                  </a:extLst>
                </a:gridCol>
                <a:gridCol w="1957278">
                  <a:extLst>
                    <a:ext uri="{9D8B030D-6E8A-4147-A177-3AD203B41FA5}">
                      <a16:colId xmlns:a16="http://schemas.microsoft.com/office/drawing/2014/main" val="2606185511"/>
                    </a:ext>
                  </a:extLst>
                </a:gridCol>
                <a:gridCol w="1603899">
                  <a:extLst>
                    <a:ext uri="{9D8B030D-6E8A-4147-A177-3AD203B41FA5}">
                      <a16:colId xmlns:a16="http://schemas.microsoft.com/office/drawing/2014/main" val="525541970"/>
                    </a:ext>
                  </a:extLst>
                </a:gridCol>
                <a:gridCol w="1721193">
                  <a:extLst>
                    <a:ext uri="{9D8B030D-6E8A-4147-A177-3AD203B41FA5}">
                      <a16:colId xmlns:a16="http://schemas.microsoft.com/office/drawing/2014/main" val="873656733"/>
                    </a:ext>
                  </a:extLst>
                </a:gridCol>
              </a:tblGrid>
              <a:tr h="589806">
                <a:tc>
                  <a:txBody>
                    <a:bodyPr/>
                    <a:lstStyle/>
                    <a:p>
                      <a:pPr lvl="0" algn="ctr"/>
                      <a:r>
                        <a:rPr lang="ro-RO" sz="1600" dirty="0">
                          <a:latin typeface="Prata" panose="020B0604020202020204" charset="0"/>
                        </a:rPr>
                        <a:t> </a:t>
                      </a:r>
                      <a:endParaRPr lang="ro-RO" sz="1600" dirty="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o-RO" sz="1600">
                          <a:latin typeface="Prata" panose="020B0604020202020204" charset="0"/>
                        </a:rPr>
                        <a:t>Turbidity</a:t>
                      </a:r>
                      <a:endParaRPr lang="ro-RO" sz="160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o-RO" sz="1600" dirty="0">
                          <a:latin typeface="Prata" panose="020B0604020202020204" charset="0"/>
                        </a:rPr>
                        <a:t>BaSO</a:t>
                      </a:r>
                      <a:r>
                        <a:rPr lang="ro-RO" sz="1600" baseline="-25000" dirty="0">
                          <a:latin typeface="Prata" panose="020B0604020202020204" charset="0"/>
                        </a:rPr>
                        <a:t>4  </a:t>
                      </a:r>
                      <a:r>
                        <a:rPr lang="ro-RO" sz="1600" dirty="0">
                          <a:latin typeface="Prata" panose="020B0604020202020204" charset="0"/>
                        </a:rPr>
                        <a:t>concentration</a:t>
                      </a:r>
                      <a:endParaRPr lang="ro-RO" sz="1600" dirty="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o-RO" sz="1600" dirty="0">
                          <a:latin typeface="Prata" panose="020B0604020202020204" charset="0"/>
                        </a:rPr>
                        <a:t>Bacterial concentration</a:t>
                      </a:r>
                      <a:endParaRPr lang="ro-RO" sz="1600" dirty="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o-RO" sz="1600" dirty="0">
                          <a:latin typeface="Prata" panose="020B0604020202020204" charset="0"/>
                        </a:rPr>
                        <a:t>Theoretical optical density</a:t>
                      </a:r>
                      <a:endParaRPr lang="ro-RO" sz="1600" dirty="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497137"/>
                  </a:ext>
                </a:extLst>
              </a:tr>
              <a:tr h="589806">
                <a:tc>
                  <a:txBody>
                    <a:bodyPr/>
                    <a:lstStyle/>
                    <a:p>
                      <a:pPr lvl="0" algn="ctr"/>
                      <a:r>
                        <a:rPr lang="ro-RO" sz="1600" dirty="0">
                          <a:latin typeface="Prata" panose="020B0604020202020204" charset="0"/>
                        </a:rPr>
                        <a:t>Entrance wastewater  </a:t>
                      </a:r>
                    </a:p>
                    <a:p>
                      <a:pPr lvl="0" algn="ctr"/>
                      <a:endParaRPr lang="ro-RO" sz="1600" dirty="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1,5</a:t>
                      </a:r>
                      <a:endParaRPr lang="ro-RO" sz="1600" dirty="0">
                        <a:latin typeface="Didact Gothic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7,20 x 10</a:t>
                      </a:r>
                      <a:r>
                        <a:rPr lang="ro-RO" sz="1600" baseline="30000" dirty="0">
                          <a:latin typeface="Didact Gothic" panose="020B0604020202020204" charset="0"/>
                        </a:rPr>
                        <a:t>-5 </a:t>
                      </a:r>
                      <a:r>
                        <a:rPr lang="ro-RO" sz="1600" dirty="0">
                          <a:latin typeface="Didact Gothic" panose="020B0604020202020204" charset="0"/>
                        </a:rPr>
                        <a:t>mol/l</a:t>
                      </a:r>
                      <a:endParaRPr lang="ro-RO" sz="1600" dirty="0">
                        <a:latin typeface="Didact Gothic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4,5 x 10</a:t>
                      </a:r>
                      <a:r>
                        <a:rPr lang="ro-RO" sz="1600" baseline="30000" dirty="0">
                          <a:latin typeface="Didact Gothic" panose="020B0604020202020204" charset="0"/>
                        </a:rPr>
                        <a:t>5 </a:t>
                      </a:r>
                      <a:r>
                        <a:rPr lang="ro-RO" sz="1600" dirty="0">
                          <a:latin typeface="Didact Gothic" panose="020B0604020202020204" charset="0"/>
                        </a:rPr>
                        <a:t>cellule/mol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0,375</a:t>
                      </a:r>
                      <a:endParaRPr lang="ro-RO" sz="1600" dirty="0">
                        <a:latin typeface="Didact Gothic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349717"/>
                  </a:ext>
                </a:extLst>
              </a:tr>
              <a:tr h="714910">
                <a:tc>
                  <a:txBody>
                    <a:bodyPr/>
                    <a:lstStyle/>
                    <a:p>
                      <a:pPr lvl="0" algn="ctr"/>
                      <a:r>
                        <a:rPr lang="ro-RO" sz="1600" dirty="0">
                          <a:latin typeface="Prata" panose="020B0604020202020204" charset="0"/>
                        </a:rPr>
                        <a:t>Exit wastewater (treated water)</a:t>
                      </a:r>
                      <a:endParaRPr lang="ro-RO" sz="1600" dirty="0">
                        <a:latin typeface="Prata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0,7</a:t>
                      </a:r>
                      <a:endParaRPr lang="ro-RO" sz="1600" dirty="0">
                        <a:latin typeface="Didact Gothic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3,36 x 10</a:t>
                      </a:r>
                      <a:r>
                        <a:rPr lang="ro-RO" sz="1600" baseline="30000" dirty="0">
                          <a:latin typeface="Didact Gothic" panose="020B0604020202020204" charset="0"/>
                        </a:rPr>
                        <a:t>-5 </a:t>
                      </a:r>
                      <a:r>
                        <a:rPr lang="ro-RO" sz="1600" dirty="0">
                          <a:latin typeface="Didact Gothic" panose="020B0604020202020204" charset="0"/>
                        </a:rPr>
                        <a:t>mol/l</a:t>
                      </a:r>
                      <a:endParaRPr lang="ro-RO" sz="1600" dirty="0">
                        <a:latin typeface="Didact Gothic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2,1 x 10</a:t>
                      </a:r>
                      <a:r>
                        <a:rPr lang="ro-RO" sz="1600" baseline="30000" dirty="0">
                          <a:latin typeface="Didact Gothic" panose="020B0604020202020204" charset="0"/>
                        </a:rPr>
                        <a:t>5 </a:t>
                      </a:r>
                      <a:r>
                        <a:rPr lang="ro-RO" sz="1600" dirty="0">
                          <a:latin typeface="Didact Gothic" panose="020B0604020202020204" charset="0"/>
                        </a:rPr>
                        <a:t>cellule/mol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 dirty="0">
                        <a:latin typeface="Didact Gothic" panose="020B0604020202020204" charset="0"/>
                      </a:endParaRPr>
                    </a:p>
                    <a:p>
                      <a:pPr lvl="0" algn="ctr"/>
                      <a:r>
                        <a:rPr lang="ro-RO" sz="1600" dirty="0">
                          <a:latin typeface="Didact Gothic" panose="020B0604020202020204" charset="0"/>
                        </a:rPr>
                        <a:t>0,175</a:t>
                      </a:r>
                      <a:endParaRPr lang="ro-RO" sz="1600" dirty="0">
                        <a:latin typeface="Didact Gothic" panose="020B0604020202020204" charset="0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74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A5A25-B586-46C8-8396-29AB277E002B}"/>
              </a:ext>
            </a:extLst>
          </p:cNvPr>
          <p:cNvSpPr txBox="1"/>
          <p:nvPr/>
        </p:nvSpPr>
        <p:spPr>
          <a:xfrm>
            <a:off x="551132" y="1471317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latin typeface="Prata" panose="020B0604020202020204" charset="0"/>
              </a:rPr>
              <a:t>1. VOLVOX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12C654-755F-4385-B291-E46B30306CE7}"/>
              </a:ext>
            </a:extLst>
          </p:cNvPr>
          <p:cNvGrpSpPr/>
          <p:nvPr/>
        </p:nvGrpSpPr>
        <p:grpSpPr>
          <a:xfrm>
            <a:off x="615514" y="1887994"/>
            <a:ext cx="7953401" cy="1615643"/>
            <a:chOff x="603608" y="1887994"/>
            <a:chExt cx="7953401" cy="16156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C2B29DE-DB94-42A5-8CCA-14CE6A55D52B}"/>
                </a:ext>
              </a:extLst>
            </p:cNvPr>
            <p:cNvGrpSpPr/>
            <p:nvPr/>
          </p:nvGrpSpPr>
          <p:grpSpPr>
            <a:xfrm>
              <a:off x="637113" y="2682513"/>
              <a:ext cx="6973362" cy="3537"/>
              <a:chOff x="599013" y="1415688"/>
              <a:chExt cx="6973362" cy="3537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8213CF0-9F31-42B4-8B22-310C622EA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013" y="1415688"/>
                <a:ext cx="2563287" cy="0"/>
              </a:xfrm>
              <a:prstGeom prst="straightConnector1">
                <a:avLst/>
              </a:prstGeom>
              <a:ln w="28575">
                <a:solidFill>
                  <a:srgbClr val="0B539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A96B96-2F4E-4972-AB61-66D792A60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246" y="1418273"/>
                <a:ext cx="2858929" cy="0"/>
              </a:xfrm>
              <a:prstGeom prst="straightConnector1">
                <a:avLst/>
              </a:prstGeom>
              <a:ln w="28575">
                <a:solidFill>
                  <a:srgbClr val="0B539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4ABE575-CC89-456C-BAC7-6C1E83E39878}"/>
                  </a:ext>
                </a:extLst>
              </p:cNvPr>
              <p:cNvCxnSpPr/>
              <p:nvPr/>
            </p:nvCxnSpPr>
            <p:spPr>
              <a:xfrm>
                <a:off x="5086350" y="1419225"/>
                <a:ext cx="2486025" cy="0"/>
              </a:xfrm>
              <a:prstGeom prst="straightConnector1">
                <a:avLst/>
              </a:prstGeom>
              <a:ln w="28575">
                <a:solidFill>
                  <a:srgbClr val="0B539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442C22-ECF4-4A2E-80E3-C3EEC1204B7A}"/>
                </a:ext>
              </a:extLst>
            </p:cNvPr>
            <p:cNvGrpSpPr/>
            <p:nvPr/>
          </p:nvGrpSpPr>
          <p:grpSpPr>
            <a:xfrm>
              <a:off x="603608" y="1887994"/>
              <a:ext cx="7953401" cy="1615643"/>
              <a:chOff x="776178" y="1946264"/>
              <a:chExt cx="7953401" cy="161564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295A57-2452-4AB5-A1EE-908461EFD419}"/>
                  </a:ext>
                </a:extLst>
              </p:cNvPr>
              <p:cNvGrpSpPr/>
              <p:nvPr/>
            </p:nvGrpSpPr>
            <p:grpSpPr>
              <a:xfrm>
                <a:off x="776178" y="1949314"/>
                <a:ext cx="2515752" cy="1580698"/>
                <a:chOff x="691800" y="1852809"/>
                <a:chExt cx="2523287" cy="1520454"/>
              </a:xfrm>
            </p:grpSpPr>
            <p:pic>
              <p:nvPicPr>
                <p:cNvPr id="3" name="Picture 2" descr="A picture containing food, dish&#10;&#10;Description automatically generated">
                  <a:extLst>
                    <a:ext uri="{FF2B5EF4-FFF2-40B4-BE49-F238E27FC236}">
                      <a16:creationId xmlns:a16="http://schemas.microsoft.com/office/drawing/2014/main" id="{784AB78B-19E3-48F3-96DF-36BADB8614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91800" y="1852809"/>
                  <a:ext cx="2314176" cy="1520454"/>
                </a:xfrm>
                <a:prstGeom prst="rect">
                  <a:avLst/>
                </a:prstGeom>
                <a:ln w="19050">
                  <a:solidFill>
                    <a:srgbClr val="0B5394"/>
                  </a:solidFill>
                </a:ln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4007EA-F9A7-44DA-AAED-A36F653970E4}"/>
                    </a:ext>
                  </a:extLst>
                </p:cNvPr>
                <p:cNvSpPr txBox="1"/>
                <p:nvPr/>
              </p:nvSpPr>
              <p:spPr>
                <a:xfrm>
                  <a:off x="2384406" y="2498956"/>
                  <a:ext cx="830681" cy="29604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Didact Gothic" panose="020B0604020202020204" charset="0"/>
                    </a:rPr>
                    <a:t>x40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BFB39E2-D112-4E21-A051-7C62192080A6}"/>
                  </a:ext>
                </a:extLst>
              </p:cNvPr>
              <p:cNvGrpSpPr/>
              <p:nvPr/>
            </p:nvGrpSpPr>
            <p:grpSpPr>
              <a:xfrm>
                <a:off x="3562407" y="1946264"/>
                <a:ext cx="2466254" cy="1595617"/>
                <a:chOff x="3583672" y="1808040"/>
                <a:chExt cx="2466254" cy="1595617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3CA5022-971D-440D-904F-1F8940B246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3672" y="1808040"/>
                  <a:ext cx="2393283" cy="1595617"/>
                </a:xfrm>
                <a:prstGeom prst="rect">
                  <a:avLst/>
                </a:prstGeom>
                <a:ln w="19050">
                  <a:solidFill>
                    <a:srgbClr val="0B5394"/>
                  </a:solidFill>
                </a:ln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93CC82-FDE2-477B-BB2C-7B4DD50B7875}"/>
                    </a:ext>
                  </a:extLst>
                </p:cNvPr>
                <p:cNvSpPr txBox="1"/>
                <p:nvPr/>
              </p:nvSpPr>
              <p:spPr>
                <a:xfrm>
                  <a:off x="5453681" y="2506449"/>
                  <a:ext cx="596245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dirty="0">
                      <a:latin typeface="Didact Gothic" panose="020B0604020202020204" charset="0"/>
                    </a:rPr>
                    <a:t>x100</a:t>
                  </a:r>
                  <a:endParaRPr lang="en-US" dirty="0">
                    <a:latin typeface="Didact Gothic" panose="020B0604020202020204" charset="0"/>
                    <a:cs typeface="Calibri" panose="020F0502020204030204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590B7F4-A7E0-4268-8FC4-7641FFC77EBB}"/>
                  </a:ext>
                </a:extLst>
              </p:cNvPr>
              <p:cNvGrpSpPr/>
              <p:nvPr/>
            </p:nvGrpSpPr>
            <p:grpSpPr>
              <a:xfrm>
                <a:off x="6400799" y="1957728"/>
                <a:ext cx="2328780" cy="1604179"/>
                <a:chOff x="6525009" y="1734445"/>
                <a:chExt cx="2235609" cy="168914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831E904E-D191-4B0A-96B9-2762B9EFB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5009" y="1734445"/>
                  <a:ext cx="2210666" cy="1689143"/>
                </a:xfrm>
                <a:prstGeom prst="rect">
                  <a:avLst/>
                </a:prstGeom>
                <a:ln w="19050">
                  <a:solidFill>
                    <a:srgbClr val="0B5394"/>
                  </a:solidFill>
                </a:ln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C10948-69C2-4E32-82D5-570928999389}"/>
                    </a:ext>
                  </a:extLst>
                </p:cNvPr>
                <p:cNvSpPr txBox="1"/>
                <p:nvPr/>
              </p:nvSpPr>
              <p:spPr>
                <a:xfrm>
                  <a:off x="8146218" y="2444864"/>
                  <a:ext cx="614400" cy="32407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dirty="0">
                      <a:latin typeface="Didact Gothic" panose="020B0604020202020204" charset="0"/>
                      <a:cs typeface="Calibri"/>
                    </a:rPr>
                    <a:t>x400</a:t>
                  </a: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83BD3C-9861-4AAB-B529-B7E164169524}"/>
              </a:ext>
            </a:extLst>
          </p:cNvPr>
          <p:cNvSpPr txBox="1"/>
          <p:nvPr/>
        </p:nvSpPr>
        <p:spPr>
          <a:xfrm>
            <a:off x="666838" y="4069917"/>
            <a:ext cx="82330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Didact Gothic" panose="020B0604020202020204" charset="0"/>
                <a:ea typeface="+mn-lt"/>
                <a:cs typeface="+mn-lt"/>
              </a:rPr>
              <a:t>Polyphyletic genus of chlorophyte  green algae in the family </a:t>
            </a:r>
            <a:r>
              <a:rPr lang="en-US" sz="1800" dirty="0" err="1">
                <a:latin typeface="Didact Gothic" panose="020B0604020202020204" charset="0"/>
                <a:ea typeface="+mn-lt"/>
                <a:cs typeface="+mn-lt"/>
              </a:rPr>
              <a:t>Volvocaceae</a:t>
            </a:r>
            <a:r>
              <a:rPr lang="en-US" sz="1800" dirty="0">
                <a:latin typeface="Didact Gothic" panose="020B0604020202020204" charset="0"/>
                <a:ea typeface="+mn-lt"/>
                <a:cs typeface="+mn-lt"/>
              </a:rPr>
              <a:t>. </a:t>
            </a:r>
            <a:endParaRPr lang="en-US" sz="1800" baseline="30000" dirty="0">
              <a:latin typeface="Didact Gothic" panose="020B0604020202020204" charset="0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8BD4C-CC6F-4EE5-A308-6C29761E6BC7}"/>
              </a:ext>
            </a:extLst>
          </p:cNvPr>
          <p:cNvSpPr txBox="1"/>
          <p:nvPr/>
        </p:nvSpPr>
        <p:spPr>
          <a:xfrm>
            <a:off x="425302" y="450771"/>
            <a:ext cx="7666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Prata" panose="020B060402020202020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6938F5B-8BC4-4ACA-BB97-C539E6DD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38" y="453626"/>
            <a:ext cx="9327767" cy="747854"/>
          </a:xfrm>
        </p:spPr>
        <p:txBody>
          <a:bodyPr/>
          <a:lstStyle/>
          <a:p>
            <a:r>
              <a:rPr lang="en-GB" sz="2800" b="1" dirty="0">
                <a:latin typeface="Prata" panose="020B0604020202020204" charset="0"/>
                <a:cs typeface="Calibri" pitchFamily="34"/>
              </a:rPr>
              <a:t>Microscopic aspects of plant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4FA08E4-19D5-42A6-92CE-512637A1A7E8}"/>
              </a:ext>
            </a:extLst>
          </p:cNvPr>
          <p:cNvGrpSpPr/>
          <p:nvPr/>
        </p:nvGrpSpPr>
        <p:grpSpPr>
          <a:xfrm>
            <a:off x="659777" y="2176904"/>
            <a:ext cx="7587108" cy="0"/>
            <a:chOff x="659777" y="2176904"/>
            <a:chExt cx="7587108" cy="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409A1C-66C9-448E-968C-E265822B7007}"/>
                </a:ext>
              </a:extLst>
            </p:cNvPr>
            <p:cNvCxnSpPr>
              <a:cxnSpLocks/>
            </p:cNvCxnSpPr>
            <p:nvPr/>
          </p:nvCxnSpPr>
          <p:spPr>
            <a:xfrm>
              <a:off x="659777" y="2176904"/>
              <a:ext cx="2563287" cy="0"/>
            </a:xfrm>
            <a:prstGeom prst="straightConnector1">
              <a:avLst/>
            </a:prstGeom>
            <a:ln w="28575">
              <a:solidFill>
                <a:srgbClr val="0B5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E97043-AB89-418E-9F18-0F859E411CCC}"/>
                </a:ext>
              </a:extLst>
            </p:cNvPr>
            <p:cNvCxnSpPr>
              <a:cxnSpLocks/>
            </p:cNvCxnSpPr>
            <p:nvPr/>
          </p:nvCxnSpPr>
          <p:spPr>
            <a:xfrm>
              <a:off x="3166308" y="2176904"/>
              <a:ext cx="2836459" cy="0"/>
            </a:xfrm>
            <a:prstGeom prst="straightConnector1">
              <a:avLst/>
            </a:prstGeom>
            <a:ln w="28575">
              <a:solidFill>
                <a:srgbClr val="0B5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9BEC40-C2FB-48F5-B6F4-009D5D75C0DB}"/>
                </a:ext>
              </a:extLst>
            </p:cNvPr>
            <p:cNvCxnSpPr>
              <a:cxnSpLocks/>
            </p:cNvCxnSpPr>
            <p:nvPr/>
          </p:nvCxnSpPr>
          <p:spPr>
            <a:xfrm>
              <a:off x="5683598" y="2176904"/>
              <a:ext cx="2563287" cy="0"/>
            </a:xfrm>
            <a:prstGeom prst="straightConnector1">
              <a:avLst/>
            </a:prstGeom>
            <a:ln w="28575">
              <a:solidFill>
                <a:srgbClr val="0B5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F3515D-9FC1-4AD3-A143-A2452C205F1D}"/>
              </a:ext>
            </a:extLst>
          </p:cNvPr>
          <p:cNvGrpSpPr/>
          <p:nvPr/>
        </p:nvGrpSpPr>
        <p:grpSpPr>
          <a:xfrm>
            <a:off x="614715" y="1430767"/>
            <a:ext cx="2472168" cy="1645442"/>
            <a:chOff x="1023505" y="691341"/>
            <a:chExt cx="2023924" cy="1352133"/>
          </a:xfrm>
        </p:grpSpPr>
        <p:pic>
          <p:nvPicPr>
            <p:cNvPr id="2" name="Picture 6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88F7C48B-A86A-4E69-949F-DB03A804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505" y="691341"/>
              <a:ext cx="1909891" cy="1352133"/>
            </a:xfrm>
            <a:prstGeom prst="rect">
              <a:avLst/>
            </a:prstGeom>
            <a:ln w="19050">
              <a:solidFill>
                <a:srgbClr val="0B5394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86F3D-C740-4658-9655-EF6F7A0EE4BF}"/>
                </a:ext>
              </a:extLst>
            </p:cNvPr>
            <p:cNvSpPr txBox="1"/>
            <p:nvPr/>
          </p:nvSpPr>
          <p:spPr>
            <a:xfrm>
              <a:off x="2487712" y="1016689"/>
              <a:ext cx="559717" cy="25291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latin typeface="Didact Gothic" panose="020B0604020202020204" charset="0"/>
                  <a:cs typeface="Calibri"/>
                </a:rPr>
                <a:t>x40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9CD3A6-DDFF-4944-8C5C-DE76AABDEF24}"/>
              </a:ext>
            </a:extLst>
          </p:cNvPr>
          <p:cNvGrpSpPr/>
          <p:nvPr/>
        </p:nvGrpSpPr>
        <p:grpSpPr>
          <a:xfrm>
            <a:off x="3403913" y="1430768"/>
            <a:ext cx="2588097" cy="1634536"/>
            <a:chOff x="3124214" y="691340"/>
            <a:chExt cx="2148447" cy="13735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5FF10E-97AD-4B36-974B-81CF0A1E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4214" y="691340"/>
              <a:ext cx="1931879" cy="1373501"/>
            </a:xfrm>
            <a:prstGeom prst="rect">
              <a:avLst/>
            </a:prstGeom>
            <a:ln w="19050">
              <a:solidFill>
                <a:srgbClr val="0B5394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1A46A5-3C00-4F77-9E92-56E2341FC9E6}"/>
                </a:ext>
              </a:extLst>
            </p:cNvPr>
            <p:cNvSpPr txBox="1"/>
            <p:nvPr/>
          </p:nvSpPr>
          <p:spPr>
            <a:xfrm>
              <a:off x="4584623" y="1003748"/>
              <a:ext cx="688038" cy="258625"/>
            </a:xfrm>
            <a:prstGeom prst="rect">
              <a:avLst/>
            </a:prstGeom>
            <a:noFill/>
            <a:ln w="190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latin typeface="Didact Gothic" panose="020B0604020202020204" charset="0"/>
                  <a:cs typeface="Calibri"/>
                </a:rPr>
                <a:t>x100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A0232-4F98-4180-9108-FE46E2BA943C}"/>
              </a:ext>
            </a:extLst>
          </p:cNvPr>
          <p:cNvGrpSpPr/>
          <p:nvPr/>
        </p:nvGrpSpPr>
        <p:grpSpPr>
          <a:xfrm>
            <a:off x="6215009" y="1430768"/>
            <a:ext cx="2552475" cy="1613167"/>
            <a:chOff x="5289851" y="691341"/>
            <a:chExt cx="2127594" cy="1352133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C681578-7ED1-46EE-B736-C6CD2277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9851" y="691341"/>
              <a:ext cx="1909891" cy="1352133"/>
            </a:xfrm>
            <a:prstGeom prst="rect">
              <a:avLst/>
            </a:prstGeom>
            <a:ln w="19050">
              <a:solidFill>
                <a:srgbClr val="0B5394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3D77A1-75FB-4A71-9D6A-8732DE6E6CA8}"/>
                </a:ext>
              </a:extLst>
            </p:cNvPr>
            <p:cNvSpPr txBox="1"/>
            <p:nvPr/>
          </p:nvSpPr>
          <p:spPr>
            <a:xfrm>
              <a:off x="6687317" y="1023230"/>
              <a:ext cx="730128" cy="257974"/>
            </a:xfrm>
            <a:prstGeom prst="rect">
              <a:avLst/>
            </a:prstGeom>
            <a:noFill/>
            <a:ln w="190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latin typeface="Didact Gothic" panose="020B0604020202020204" charset="0"/>
                </a:rPr>
                <a:t>x400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DF9E15-1101-4910-9920-D0C21367AE6A}"/>
              </a:ext>
            </a:extLst>
          </p:cNvPr>
          <p:cNvSpPr txBox="1"/>
          <p:nvPr/>
        </p:nvSpPr>
        <p:spPr>
          <a:xfrm>
            <a:off x="862650" y="3790071"/>
            <a:ext cx="68266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Didact Gothic" panose="020B0604020202020204" charset="0"/>
                <a:ea typeface="+mn-lt"/>
                <a:cs typeface="+mn-lt"/>
              </a:rPr>
              <a:t>Filamentous charophyte green alga, named for its helical or spiral arrangement of the chloroplasts.</a:t>
            </a:r>
            <a:endParaRPr lang="en-US" sz="1800" dirty="0">
              <a:latin typeface="Didact Gothic" panose="020B0604020202020204" charset="0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F0E1B-B45E-4775-BEF5-D2A4221D4878}"/>
              </a:ext>
            </a:extLst>
          </p:cNvPr>
          <p:cNvSpPr txBox="1"/>
          <p:nvPr/>
        </p:nvSpPr>
        <p:spPr>
          <a:xfrm>
            <a:off x="614715" y="64426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Prata" panose="020B0604020202020204" charset="0"/>
              </a:rPr>
              <a:t>2. SPIROGYRA</a:t>
            </a:r>
            <a:endParaRPr lang="en-US" sz="2000" dirty="0">
              <a:latin typeface="Pra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8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30E17-BC80-4E03-B46D-2CA7EA2C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79" y="1400300"/>
            <a:ext cx="6690421" cy="23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ro-RO" dirty="0"/>
              <a:t>Mureș</a:t>
            </a:r>
            <a:r>
              <a:rPr lang="en-US" dirty="0"/>
              <a:t> River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C95135-B05D-41B6-9561-6A9D013E68F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4857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9C7576-1C7F-4160-B17A-4914DAA2DD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1782" y="276707"/>
            <a:ext cx="8370743" cy="14343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1600" dirty="0">
                <a:latin typeface="Didact Gothic" panose="020B0604020202020204" charset="0"/>
                <a:cs typeface="Times New Roman" pitchFamily="18"/>
              </a:rPr>
              <a:t>It</a:t>
            </a:r>
            <a:r>
              <a:rPr lang="en-US" sz="1600" dirty="0">
                <a:latin typeface="Didact Gothic" panose="020B0604020202020204" charset="0"/>
                <a:cs typeface="Times New Roman" pitchFamily="18"/>
              </a:rPr>
              <a:t>’</a:t>
            </a:r>
            <a:r>
              <a:rPr lang="ro-RO" sz="1600" dirty="0">
                <a:latin typeface="Didact Gothic" panose="020B0604020202020204" charset="0"/>
                <a:cs typeface="Times New Roman" pitchFamily="18"/>
              </a:rPr>
              <a:t>s the most important river crossing Arad county's territory </a:t>
            </a:r>
            <a:r>
              <a:rPr lang="en-US" sz="1600" dirty="0">
                <a:latin typeface="Didact Gothic" panose="020B0604020202020204" charset="0"/>
                <a:cs typeface="Times New Roman" pitchFamily="18"/>
              </a:rPr>
              <a:t>(191,6 </a:t>
            </a:r>
            <a:r>
              <a:rPr lang="ro-RO" sz="1600" dirty="0">
                <a:latin typeface="Didact Gothic" panose="020B0604020202020204" charset="0"/>
                <a:cs typeface="Times New Roman" pitchFamily="18"/>
              </a:rPr>
              <a:t>km</a:t>
            </a:r>
            <a:r>
              <a:rPr lang="en-US" sz="1600" dirty="0">
                <a:latin typeface="Didact Gothic" panose="020B0604020202020204" charset="0"/>
                <a:cs typeface="Times New Roman" pitchFamily="18"/>
              </a:rPr>
              <a:t>).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581658" algn="l"/>
                <a:tab pos="1163317" algn="l"/>
                <a:tab pos="1744976" algn="l"/>
                <a:tab pos="2326635" algn="l"/>
                <a:tab pos="2908304" algn="l"/>
                <a:tab pos="3489963" algn="l"/>
                <a:tab pos="4071622" algn="l"/>
                <a:tab pos="4653281" algn="l"/>
                <a:tab pos="5234940" algn="l"/>
                <a:tab pos="5816598" algn="l"/>
                <a:tab pos="6398257" algn="l"/>
                <a:tab pos="6979916" algn="l"/>
                <a:tab pos="7561575" algn="l"/>
                <a:tab pos="8143244" algn="l"/>
                <a:tab pos="8724903" algn="l"/>
                <a:tab pos="9306562" algn="l"/>
              </a:tabLst>
            </a:pPr>
            <a:r>
              <a:rPr lang="ro-RO" sz="1600" dirty="0">
                <a:solidFill>
                  <a:srgbClr val="202124"/>
                </a:solidFill>
                <a:latin typeface="Didact Gothic" panose="020B0604020202020204" charset="0"/>
                <a:cs typeface="Times New Roman" pitchFamily="18"/>
              </a:rPr>
              <a:t>It forms the border between Romania and Hungary over a distance of 22 km</a:t>
            </a:r>
            <a:r>
              <a:rPr lang="en-US" sz="1600" dirty="0">
                <a:solidFill>
                  <a:srgbClr val="202124"/>
                </a:solidFill>
                <a:latin typeface="Didact Gothic" panose="020B0604020202020204" charset="0"/>
                <a:cs typeface="Times New Roman" pitchFamily="18"/>
              </a:rPr>
              <a:t>.</a:t>
            </a:r>
            <a:endParaRPr lang="ro-RO" sz="1600" dirty="0">
              <a:latin typeface="Didact Gothic" panose="020B0604020202020204" charset="0"/>
              <a:cs typeface="Times New Roman" pitchFamily="18"/>
            </a:endParaRPr>
          </a:p>
          <a:p>
            <a:pPr>
              <a:spcAft>
                <a:spcPts val="800"/>
              </a:spcAft>
              <a:tabLst>
                <a:tab pos="581658" algn="l"/>
                <a:tab pos="1163317" algn="l"/>
                <a:tab pos="1744976" algn="l"/>
                <a:tab pos="2326635" algn="l"/>
                <a:tab pos="2908304" algn="l"/>
                <a:tab pos="3489963" algn="l"/>
                <a:tab pos="4071622" algn="l"/>
                <a:tab pos="4653281" algn="l"/>
                <a:tab pos="5234940" algn="l"/>
                <a:tab pos="5816598" algn="l"/>
                <a:tab pos="6398257" algn="l"/>
                <a:tab pos="6979916" algn="l"/>
                <a:tab pos="7561575" algn="l"/>
                <a:tab pos="8143244" algn="l"/>
                <a:tab pos="8724903" algn="l"/>
                <a:tab pos="9306562" algn="l"/>
              </a:tabLst>
            </a:pPr>
            <a:r>
              <a:rPr lang="en-GB" sz="1600" b="1" dirty="0">
                <a:solidFill>
                  <a:srgbClr val="202124"/>
                </a:solidFill>
                <a:latin typeface="Didact Gothic" panose="020B0604020202020204" charset="0"/>
              </a:rPr>
              <a:t>The Mureș Floodplain Natural Park</a:t>
            </a:r>
            <a:r>
              <a:rPr lang="ro-RO" sz="1600" b="1" dirty="0">
                <a:solidFill>
                  <a:srgbClr val="202124"/>
                </a:solidFill>
                <a:latin typeface="Didact Gothic" panose="020B0604020202020204" charset="0"/>
              </a:rPr>
              <a:t> </a:t>
            </a:r>
            <a:r>
              <a:rPr lang="ro-RO" sz="1600" dirty="0">
                <a:solidFill>
                  <a:srgbClr val="202124"/>
                </a:solidFill>
                <a:latin typeface="Didact Gothic" panose="020B0604020202020204" charset="0"/>
              </a:rPr>
              <a:t>an important protected area for its natural habitats.</a:t>
            </a:r>
          </a:p>
          <a:p>
            <a:endParaRPr lang="en-US" sz="1600" dirty="0">
              <a:latin typeface="Didact Gothic" panose="020B060402020202020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55673F-4DC6-4955-9C93-C0B50C21AEBE}"/>
              </a:ext>
            </a:extLst>
          </p:cNvPr>
          <p:cNvCxnSpPr/>
          <p:nvPr/>
        </p:nvCxnSpPr>
        <p:spPr>
          <a:xfrm flipV="1">
            <a:off x="8801779" y="0"/>
            <a:ext cx="0" cy="3338945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5F0D9-4538-4F00-A417-29098BA261B2}"/>
              </a:ext>
            </a:extLst>
          </p:cNvPr>
          <p:cNvCxnSpPr/>
          <p:nvPr/>
        </p:nvCxnSpPr>
        <p:spPr>
          <a:xfrm flipV="1">
            <a:off x="304409" y="0"/>
            <a:ext cx="0" cy="334922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8C3D1E52-FC97-4E39-A57B-5CA79EE5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911" y="1985346"/>
            <a:ext cx="3989761" cy="2727754"/>
          </a:xfrm>
          <a:prstGeom prst="rect">
            <a:avLst/>
          </a:prstGeom>
          <a:noFill/>
          <a:ln w="19050">
            <a:solidFill>
              <a:srgbClr val="0B53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stCxn id="7" idx="3"/>
          </p:cNvCxnSpPr>
          <p:nvPr/>
        </p:nvCxnSpPr>
        <p:spPr>
          <a:xfrm flipV="1">
            <a:off x="6563672" y="3338945"/>
            <a:ext cx="2238107" cy="10278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</p:cNvCxnSpPr>
          <p:nvPr/>
        </p:nvCxnSpPr>
        <p:spPr>
          <a:xfrm flipH="1" flipV="1">
            <a:off x="304409" y="3338945"/>
            <a:ext cx="2269502" cy="10278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9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5CA696-EE0A-496B-9743-BD84108E0197}"/>
              </a:ext>
            </a:extLst>
          </p:cNvPr>
          <p:cNvGrpSpPr/>
          <p:nvPr/>
        </p:nvGrpSpPr>
        <p:grpSpPr>
          <a:xfrm>
            <a:off x="418939" y="362952"/>
            <a:ext cx="8349522" cy="4614400"/>
            <a:chOff x="590327" y="309899"/>
            <a:chExt cx="8349522" cy="46144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71FA6A54-C57D-4C8F-BA85-D8A90BC2C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327" y="2979868"/>
              <a:ext cx="4218342" cy="1944431"/>
            </a:xfrm>
            <a:prstGeom prst="rect">
              <a:avLst/>
            </a:prstGeom>
            <a:noFill/>
            <a:ln w="19050" cap="flat">
              <a:solidFill>
                <a:srgbClr val="0B5394"/>
              </a:solidFill>
            </a:ln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E9DA8D1-8F3A-49AD-8719-96DB09841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8516" y="315067"/>
              <a:ext cx="3991333" cy="2020686"/>
            </a:xfrm>
            <a:prstGeom prst="rect">
              <a:avLst/>
            </a:prstGeom>
            <a:ln w="19050">
              <a:solidFill>
                <a:srgbClr val="0B5394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321662-5382-420E-8D59-07569D18C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70" y="309899"/>
              <a:ext cx="4087906" cy="2506028"/>
            </a:xfrm>
            <a:prstGeom prst="rect">
              <a:avLst/>
            </a:prstGeom>
            <a:ln w="19050">
              <a:solidFill>
                <a:srgbClr val="0B5394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EF8C48-DEDC-4FD9-AFAE-E1FD47126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8228" y="2517290"/>
              <a:ext cx="3828826" cy="2393016"/>
            </a:xfrm>
            <a:prstGeom prst="rect">
              <a:avLst/>
            </a:prstGeom>
            <a:ln w="19050">
              <a:solidFill>
                <a:srgbClr val="0B539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5042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A7C4F-42E0-4BF9-9D58-23637D33C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93" y="2006755"/>
            <a:ext cx="4236187" cy="2726609"/>
          </a:xfrm>
        </p:spPr>
        <p:txBody>
          <a:bodyPr/>
          <a:lstStyle/>
          <a:p>
            <a:pPr marL="0" indent="0">
              <a:buFont typeface="Didact Gothic"/>
              <a:buNone/>
            </a:pPr>
            <a:r>
              <a:rPr lang="en-US" sz="1800" dirty="0">
                <a:latin typeface="Didact Gothic" panose="020B0604020202020204" charset="0"/>
                <a:cs typeface="Times New Roman" pitchFamily="18"/>
              </a:rPr>
              <a:t>Sources of pollution:</a:t>
            </a:r>
          </a:p>
          <a:p>
            <a:r>
              <a:rPr lang="en-US" sz="1800" dirty="0">
                <a:latin typeface="Didact Gothic" panose="020B0604020202020204" charset="0"/>
                <a:cs typeface="Times New Roman" pitchFamily="18"/>
              </a:rPr>
              <a:t>Solid waste</a:t>
            </a:r>
            <a:r>
              <a:rPr lang="ro-RO" sz="1800" dirty="0">
                <a:latin typeface="Didact Gothic" panose="020B0604020202020204" charset="0"/>
                <a:cs typeface="Times New Roman" pitchFamily="18"/>
              </a:rPr>
              <a:t> </a:t>
            </a:r>
          </a:p>
          <a:p>
            <a:r>
              <a:rPr lang="ro-RO" sz="1800" dirty="0">
                <a:latin typeface="Didact Gothic" panose="020B0604020202020204" charset="0"/>
                <a:cs typeface="Times New Roman" pitchFamily="18"/>
              </a:rPr>
              <a:t>Industrial activities</a:t>
            </a:r>
          </a:p>
          <a:p>
            <a:r>
              <a:rPr lang="ro-RO" sz="1800" dirty="0">
                <a:latin typeface="Didact Gothic" panose="020B0604020202020204" charset="0"/>
                <a:cs typeface="Times New Roman" pitchFamily="18"/>
              </a:rPr>
              <a:t>The exploitation of wood</a:t>
            </a:r>
            <a:endParaRPr lang="en-US" sz="1800" dirty="0">
              <a:latin typeface="Didact Gothic" panose="020B0604020202020204" charset="0"/>
              <a:cs typeface="Times New Roman" pitchFamily="18"/>
            </a:endParaRPr>
          </a:p>
          <a:p>
            <a:r>
              <a:rPr lang="ro-RO" sz="1800" dirty="0">
                <a:latin typeface="Didact Gothic" panose="020B0604020202020204" charset="0"/>
                <a:cs typeface="Times New Roman" pitchFamily="18"/>
              </a:rPr>
              <a:t>Discharges of contaminated water</a:t>
            </a:r>
          </a:p>
          <a:p>
            <a:r>
              <a:rPr lang="ro-RO" sz="1800" dirty="0">
                <a:latin typeface="Didact Gothic" panose="020B0604020202020204" charset="0"/>
                <a:cs typeface="Times New Roman" pitchFamily="18"/>
              </a:rPr>
              <a:t>The exploitation of sand and gravel</a:t>
            </a:r>
            <a:endParaRPr lang="en-US" sz="1800" dirty="0">
              <a:latin typeface="Didact Gothic" panose="020B0604020202020204" charset="0"/>
              <a:cs typeface="Times New Roman" pitchFamily="18"/>
            </a:endParaRPr>
          </a:p>
          <a:p>
            <a:endParaRPr lang="en-US" sz="1800" dirty="0">
              <a:latin typeface="Didact Gothic" panose="020B0604020202020204" charset="0"/>
              <a:cs typeface="Times New Roman" pitchFamily="18"/>
            </a:endParaRPr>
          </a:p>
          <a:p>
            <a:endParaRPr lang="ro-RO" sz="1800" dirty="0">
              <a:latin typeface="Didact Gothic" panose="020B0604020202020204" charset="0"/>
              <a:cs typeface="Times New Roman" pitchFamily="1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A74C9-4CE2-4888-9D7E-2C7E600E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50" y="823810"/>
            <a:ext cx="3712150" cy="649987"/>
          </a:xfrm>
        </p:spPr>
        <p:txBody>
          <a:bodyPr/>
          <a:lstStyle/>
          <a:p>
            <a:r>
              <a:rPr lang="en-US" dirty="0"/>
              <a:t>Pollution of the </a:t>
            </a:r>
            <a:r>
              <a:rPr lang="ro-RO" dirty="0"/>
              <a:t>Mureș</a:t>
            </a:r>
            <a:r>
              <a:rPr lang="en-US" dirty="0"/>
              <a:t> River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15927" y="732018"/>
            <a:ext cx="2872122" cy="3713970"/>
            <a:chOff x="5422023" y="727446"/>
            <a:chExt cx="2872122" cy="3713970"/>
          </a:xfrm>
        </p:grpSpPr>
        <p:pic>
          <p:nvPicPr>
            <p:cNvPr id="6148" name="Picture 4" descr="Aspects of water pollution">
              <a:extLst>
                <a:ext uri="{FF2B5EF4-FFF2-40B4-BE49-F238E27FC236}">
                  <a16:creationId xmlns:a16="http://schemas.microsoft.com/office/drawing/2014/main" id="{719E3CC7-1737-4C80-A87B-F749F4F0A8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2023" y="2542680"/>
              <a:ext cx="2872122" cy="1898736"/>
            </a:xfrm>
            <a:prstGeom prst="rect">
              <a:avLst/>
            </a:prstGeom>
            <a:noFill/>
            <a:ln w="19050">
              <a:solidFill>
                <a:srgbClr val="0B539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ET-uri în răul Mureș - YouTube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023" y="727446"/>
              <a:ext cx="2872122" cy="1815234"/>
            </a:xfrm>
            <a:prstGeom prst="rect">
              <a:avLst/>
            </a:prstGeom>
            <a:noFill/>
            <a:ln w="19050">
              <a:solidFill>
                <a:srgbClr val="0B539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3000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DCD329-8868-4184-AC1A-5B6866FAD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917565"/>
              </p:ext>
            </p:extLst>
          </p:nvPr>
        </p:nvGraphicFramePr>
        <p:xfrm>
          <a:off x="1527528" y="4593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0B4D-B286-4BE7-8648-B175042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3" y="462508"/>
            <a:ext cx="7704000" cy="541200"/>
          </a:xfrm>
        </p:spPr>
        <p:txBody>
          <a:bodyPr/>
          <a:lstStyle/>
          <a:p>
            <a:r>
              <a:rPr lang="en-US" dirty="0"/>
              <a:t>Chemical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7BA16B-3018-4543-9F26-D5428DB3F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7529"/>
              </p:ext>
            </p:extLst>
          </p:nvPr>
        </p:nvGraphicFramePr>
        <p:xfrm>
          <a:off x="1177636" y="1100689"/>
          <a:ext cx="6844464" cy="36514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05234">
                  <a:extLst>
                    <a:ext uri="{9D8B030D-6E8A-4147-A177-3AD203B41FA5}">
                      <a16:colId xmlns:a16="http://schemas.microsoft.com/office/drawing/2014/main" val="3471647190"/>
                    </a:ext>
                  </a:extLst>
                </a:gridCol>
                <a:gridCol w="1126044">
                  <a:extLst>
                    <a:ext uri="{9D8B030D-6E8A-4147-A177-3AD203B41FA5}">
                      <a16:colId xmlns:a16="http://schemas.microsoft.com/office/drawing/2014/main" val="3193398111"/>
                    </a:ext>
                  </a:extLst>
                </a:gridCol>
                <a:gridCol w="1126044">
                  <a:extLst>
                    <a:ext uri="{9D8B030D-6E8A-4147-A177-3AD203B41FA5}">
                      <a16:colId xmlns:a16="http://schemas.microsoft.com/office/drawing/2014/main" val="3185098706"/>
                    </a:ext>
                  </a:extLst>
                </a:gridCol>
                <a:gridCol w="1126044">
                  <a:extLst>
                    <a:ext uri="{9D8B030D-6E8A-4147-A177-3AD203B41FA5}">
                      <a16:colId xmlns:a16="http://schemas.microsoft.com/office/drawing/2014/main" val="1409891998"/>
                    </a:ext>
                  </a:extLst>
                </a:gridCol>
                <a:gridCol w="1126044">
                  <a:extLst>
                    <a:ext uri="{9D8B030D-6E8A-4147-A177-3AD203B41FA5}">
                      <a16:colId xmlns:a16="http://schemas.microsoft.com/office/drawing/2014/main" val="3859825551"/>
                    </a:ext>
                  </a:extLst>
                </a:gridCol>
                <a:gridCol w="935054">
                  <a:extLst>
                    <a:ext uri="{9D8B030D-6E8A-4147-A177-3AD203B41FA5}">
                      <a16:colId xmlns:a16="http://schemas.microsoft.com/office/drawing/2014/main" val="2582980431"/>
                    </a:ext>
                  </a:extLst>
                </a:gridCol>
              </a:tblGrid>
              <a:tr h="18644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Quality</a:t>
                      </a:r>
                      <a:endParaRPr lang="ro-RO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indicator</a:t>
                      </a:r>
                      <a:endParaRPr lang="ro-RO" sz="1100" dirty="0">
                        <a:effectLst/>
                        <a:latin typeface="Prata" panose="020B060402020202020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Water sample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10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Prata" panose="020B0604020202020204" charset="0"/>
                        </a:rPr>
                        <a:t>Max. values</a:t>
                      </a:r>
                      <a:endParaRPr lang="ro-RO" sz="110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Prata" panose="020B0604020202020204" charset="0"/>
                        </a:rPr>
                        <a:t>accepted</a:t>
                      </a:r>
                      <a:endParaRPr lang="ro-RO" sz="110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666380"/>
                  </a:ext>
                </a:extLst>
              </a:tr>
              <a:tr h="18644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Prata" panose="020B0604020202020204" charset="0"/>
                        </a:rPr>
                        <a:t>Mureș River entrance</a:t>
                      </a:r>
                      <a:endParaRPr lang="ro-RO" sz="110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Mureș River exit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715840"/>
                  </a:ext>
                </a:extLst>
              </a:tr>
              <a:tr h="39291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Minear</a:t>
                      </a:r>
                      <a:endParaRPr lang="ro-RO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laboratoare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</a:t>
                      </a:r>
                      <a:endParaRPr lang="ro-RO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laboratory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Minear</a:t>
                      </a:r>
                      <a:endParaRPr lang="ro-RO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laboratoare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</a:t>
                      </a:r>
                      <a:endParaRPr lang="ro-RO" sz="11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laboratory</a:t>
                      </a:r>
                      <a:endParaRPr lang="ro-RO" sz="11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66451"/>
                  </a:ext>
                </a:extLst>
              </a:tr>
              <a:tr h="186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Na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+ 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36,7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37,2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120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123963"/>
                  </a:ext>
                </a:extLst>
              </a:tr>
              <a:tr h="186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Cl</a:t>
                      </a:r>
                      <a:r>
                        <a:rPr lang="ro-RO" sz="1400" baseline="30000">
                          <a:effectLst/>
                          <a:latin typeface="Didact Gothic" panose="020B0604020202020204" charset="0"/>
                        </a:rPr>
                        <a:t>- </a:t>
                      </a: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68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71,6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74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75,5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300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680797"/>
                  </a:ext>
                </a:extLst>
              </a:tr>
              <a:tr h="48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Ammonium NH</a:t>
                      </a:r>
                      <a:r>
                        <a:rPr lang="ro-RO" sz="1400" baseline="-25000" dirty="0">
                          <a:effectLst/>
                          <a:latin typeface="Didact Gothic" panose="020B0604020202020204" charset="0"/>
                        </a:rPr>
                        <a:t>4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+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 (mg/l)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0,22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0,21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0,5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20611"/>
                  </a:ext>
                </a:extLst>
              </a:tr>
              <a:tr h="48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Nitrates NO</a:t>
                      </a:r>
                      <a:r>
                        <a:rPr lang="ro-RO" sz="1400" baseline="-25000" dirty="0">
                          <a:effectLst/>
                          <a:latin typeface="Didact Gothic" panose="020B0604020202020204" charset="0"/>
                        </a:rPr>
                        <a:t>3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7,74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7,5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40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726746"/>
                  </a:ext>
                </a:extLst>
              </a:tr>
              <a:tr h="48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Nitrites NO</a:t>
                      </a:r>
                      <a:r>
                        <a:rPr lang="ro-RO" sz="1400" baseline="-25000" dirty="0">
                          <a:effectLst/>
                          <a:latin typeface="Didact Gothic" panose="020B0604020202020204" charset="0"/>
                        </a:rPr>
                        <a:t>2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 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0,15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effectLst/>
                          <a:latin typeface="Didact Gothic" panose="020B0604020202020204" charset="0"/>
                        </a:rPr>
                        <a:t>0,14</a:t>
                      </a:r>
                      <a:endParaRPr lang="ro-RO" sz="120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0,08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316482"/>
                  </a:ext>
                </a:extLst>
              </a:tr>
              <a:tr h="681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Phosphates</a:t>
                      </a:r>
                      <a:r>
                        <a:rPr lang="en-US" sz="1400" baseline="0" dirty="0">
                          <a:effectLst/>
                          <a:latin typeface="Didact Gothic" panose="020B0604020202020204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PO</a:t>
                      </a:r>
                      <a:r>
                        <a:rPr lang="ro-RO" sz="1400" baseline="-25000" dirty="0">
                          <a:effectLst/>
                          <a:latin typeface="Didact Gothic" panose="020B0604020202020204" charset="0"/>
                        </a:rPr>
                        <a:t>4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3-</a:t>
                      </a:r>
                      <a:r>
                        <a:rPr lang="en-US" sz="1200" baseline="0" dirty="0">
                          <a:effectLst/>
                          <a:latin typeface="Didact Gothic" panose="020B0604020202020204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0,87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1,2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-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Didact Gothic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6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69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6C77-47A9-40C9-BCED-DC51F39A8F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8839" y="438397"/>
            <a:ext cx="2722563" cy="573087"/>
          </a:xfrm>
        </p:spPr>
        <p:txBody>
          <a:bodyPr/>
          <a:lstStyle/>
          <a:p>
            <a:r>
              <a:rPr lang="en-US" dirty="0"/>
              <a:t>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C65434-354A-4B03-9922-396364739F97}"/>
              </a:ext>
            </a:extLst>
          </p:cNvPr>
          <p:cNvSpPr txBox="1">
            <a:spLocks/>
          </p:cNvSpPr>
          <p:nvPr/>
        </p:nvSpPr>
        <p:spPr>
          <a:xfrm>
            <a:off x="1330037" y="1141979"/>
            <a:ext cx="8485664" cy="5776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  <a:tabLst>
                <a:tab pos="581658" algn="l"/>
                <a:tab pos="1163317" algn="l"/>
                <a:tab pos="1744976" algn="l"/>
                <a:tab pos="2326635" algn="l"/>
                <a:tab pos="2908304" algn="l"/>
                <a:tab pos="3489963" algn="l"/>
                <a:tab pos="4071622" algn="l"/>
                <a:tab pos="4653281" algn="l"/>
                <a:tab pos="5234940" algn="l"/>
                <a:tab pos="5816598" algn="l"/>
                <a:tab pos="6398257" algn="l"/>
                <a:tab pos="6979916" algn="l"/>
                <a:tab pos="7561575" algn="l"/>
                <a:tab pos="8143244" algn="l"/>
                <a:tab pos="8724903" algn="l"/>
                <a:tab pos="9306562" algn="l"/>
              </a:tabLst>
            </a:pPr>
            <a:r>
              <a:rPr lang="en-US" sz="1800" dirty="0">
                <a:solidFill>
                  <a:srgbClr val="202124"/>
                </a:solidFill>
                <a:latin typeface="Didact Gothic" panose="020B0604020202020204" charset="0"/>
                <a:cs typeface="Times New Roman" pitchFamily="18"/>
              </a:rPr>
              <a:t>	</a:t>
            </a:r>
            <a:r>
              <a:rPr lang="ro-RO" sz="1800" dirty="0">
                <a:solidFill>
                  <a:srgbClr val="202124"/>
                </a:solidFill>
                <a:latin typeface="Didact Gothic" panose="020B0604020202020204" charset="0"/>
                <a:cs typeface="Times New Roman" pitchFamily="18"/>
              </a:rPr>
              <a:t>Mureș water pollution with detergents and food</a:t>
            </a:r>
            <a:r>
              <a:rPr lang="en-US" sz="1800" dirty="0">
                <a:solidFill>
                  <a:srgbClr val="202124"/>
                </a:solidFill>
                <a:latin typeface="Didact Gothic" panose="020B0604020202020204" charset="0"/>
                <a:cs typeface="Times New Roman" pitchFamily="18"/>
              </a:rPr>
              <a:t>.</a:t>
            </a:r>
            <a:endParaRPr lang="ro-RO" sz="1800" dirty="0">
              <a:latin typeface="Didact Gothic" panose="020B0604020202020204" charset="0"/>
              <a:cs typeface="Times New Roman" pitchFamily="1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B0A43E-F156-420C-8186-0593D01A4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116003"/>
              </p:ext>
            </p:extLst>
          </p:nvPr>
        </p:nvGraphicFramePr>
        <p:xfrm>
          <a:off x="1598958" y="1752811"/>
          <a:ext cx="5946007" cy="294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B1B620-0D38-4F43-8D4B-FB1B5DAC0806}"/>
                  </a:ext>
                </a:extLst>
              </p:cNvPr>
              <p:cNvSpPr txBox="1"/>
              <p:nvPr/>
            </p:nvSpPr>
            <p:spPr>
              <a:xfrm>
                <a:off x="3953435" y="4636546"/>
                <a:ext cx="8875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Didact Gothic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  <m:t>𝐶𝑙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Didact Gothic" panose="020B0604020202020204" charset="0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B1B620-0D38-4F43-8D4B-FB1B5DAC0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35" y="4636546"/>
                <a:ext cx="8875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B77810-5C68-4612-9933-13770D749434}"/>
                  </a:ext>
                </a:extLst>
              </p:cNvPr>
              <p:cNvSpPr txBox="1"/>
              <p:nvPr/>
            </p:nvSpPr>
            <p:spPr>
              <a:xfrm>
                <a:off x="5701553" y="4652247"/>
                <a:ext cx="812202" cy="375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cs typeface="Times New Roman" pitchFamily="18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itchFamily="18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itchFamily="18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itchFamily="18"/>
                                </a:rPr>
                                <m:t>3</m:t>
                              </m:r>
                            </m:sup>
                          </m:sSubSup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B77810-5C68-4612-9933-13770D749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53" y="4652247"/>
                <a:ext cx="812202" cy="375872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6E2959-0784-4249-87C4-0245D95F13DA}"/>
                  </a:ext>
                </a:extLst>
              </p:cNvPr>
              <p:cNvSpPr txBox="1"/>
              <p:nvPr/>
            </p:nvSpPr>
            <p:spPr>
              <a:xfrm>
                <a:off x="2253728" y="4633263"/>
                <a:ext cx="9090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  <m:t>𝑁𝑎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6E2959-0784-4249-87C4-0245D95F1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28" y="4633263"/>
                <a:ext cx="9090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6C560D8-C4DA-4B3B-8FAD-12A8EBD4D9EF}"/>
              </a:ext>
            </a:extLst>
          </p:cNvPr>
          <p:cNvSpPr txBox="1"/>
          <p:nvPr/>
        </p:nvSpPr>
        <p:spPr>
          <a:xfrm>
            <a:off x="2086984" y="3582297"/>
            <a:ext cx="67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idact Gothic" panose="020B0604020202020204" charset="0"/>
              </a:rPr>
              <a:t>36.7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5CC689-A8FB-4C83-8CD4-153F92BF413C}"/>
              </a:ext>
            </a:extLst>
          </p:cNvPr>
          <p:cNvSpPr txBox="1"/>
          <p:nvPr/>
        </p:nvSpPr>
        <p:spPr>
          <a:xfrm>
            <a:off x="2678653" y="3550024"/>
            <a:ext cx="623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idact Gothic" panose="020B0604020202020204" charset="0"/>
              </a:rPr>
              <a:t>37.2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555C7B-F313-44FC-B26A-3B8D1B209B30}"/>
              </a:ext>
            </a:extLst>
          </p:cNvPr>
          <p:cNvSpPr txBox="1"/>
          <p:nvPr/>
        </p:nvSpPr>
        <p:spPr>
          <a:xfrm>
            <a:off x="3797449" y="2979869"/>
            <a:ext cx="49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idact Gothic" panose="020B0604020202020204" charset="0"/>
              </a:rPr>
              <a:t>68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32F7D8-9024-4252-A47E-0D0D48122DE6}"/>
              </a:ext>
            </a:extLst>
          </p:cNvPr>
          <p:cNvSpPr txBox="1"/>
          <p:nvPr/>
        </p:nvSpPr>
        <p:spPr>
          <a:xfrm>
            <a:off x="4378362" y="2840018"/>
            <a:ext cx="49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idact Gothic" panose="020B0604020202020204" charset="0"/>
              </a:rPr>
              <a:t>74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EB065-B122-4003-B718-870F10FB6E44}"/>
              </a:ext>
            </a:extLst>
          </p:cNvPr>
          <p:cNvSpPr txBox="1"/>
          <p:nvPr/>
        </p:nvSpPr>
        <p:spPr>
          <a:xfrm>
            <a:off x="5400339" y="2603350"/>
            <a:ext cx="88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idact Gothic" panose="020B0604020202020204" charset="0"/>
              </a:rPr>
              <a:t>0.87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99A3A1-E2C3-40D7-BC93-BB5D827902CB}"/>
              </a:ext>
            </a:extLst>
          </p:cNvPr>
          <p:cNvSpPr txBox="1"/>
          <p:nvPr/>
        </p:nvSpPr>
        <p:spPr>
          <a:xfrm>
            <a:off x="5992010" y="1968649"/>
            <a:ext cx="1376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idact Gothic" panose="020B0604020202020204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371740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78637" cy="5139836"/>
          </a:xfrm>
          <a:prstGeom prst="rect">
            <a:avLst/>
          </a:prstGeom>
          <a:ln w="19050">
            <a:solidFill>
              <a:srgbClr val="0B5394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5C8D7-EC45-4886-84C8-1CE141EDA122}"/>
              </a:ext>
            </a:extLst>
          </p:cNvPr>
          <p:cNvSpPr txBox="1"/>
          <p:nvPr/>
        </p:nvSpPr>
        <p:spPr>
          <a:xfrm>
            <a:off x="3767180" y="2009722"/>
            <a:ext cx="4376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Prata" panose="020B0604020202020204" charset="0"/>
              </a:rPr>
              <a:t>Tomorrow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E7CD44-C695-4004-9D30-80D7E04FD99B}"/>
              </a:ext>
            </a:extLst>
          </p:cNvPr>
          <p:cNvCxnSpPr>
            <a:cxnSpLocks/>
          </p:cNvCxnSpPr>
          <p:nvPr/>
        </p:nvCxnSpPr>
        <p:spPr>
          <a:xfrm flipV="1">
            <a:off x="6050280" y="834209"/>
            <a:ext cx="3886200" cy="4884420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30E8C6-4327-48C4-A7D4-04A4B668028B}"/>
              </a:ext>
            </a:extLst>
          </p:cNvPr>
          <p:cNvCxnSpPr>
            <a:cxnSpLocks/>
          </p:cNvCxnSpPr>
          <p:nvPr/>
        </p:nvCxnSpPr>
        <p:spPr>
          <a:xfrm>
            <a:off x="6168571" y="-972457"/>
            <a:ext cx="3528829" cy="3845442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FC2E05-00BE-4B15-8C3F-FDD8C997754D}"/>
              </a:ext>
            </a:extLst>
          </p:cNvPr>
          <p:cNvCxnSpPr/>
          <p:nvPr/>
        </p:nvCxnSpPr>
        <p:spPr>
          <a:xfrm flipV="1">
            <a:off x="7242629" y="-769257"/>
            <a:ext cx="2365828" cy="6487886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6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129832-DB49-4404-863B-8E9D1F81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485" y="2415379"/>
            <a:ext cx="3281083" cy="2490108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B869A-67A3-42B6-9552-2F0B4022D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77" y="331801"/>
            <a:ext cx="2635218" cy="4597038"/>
          </a:xfrm>
          <a:prstGeom prst="rect">
            <a:avLst/>
          </a:prstGeom>
          <a:ln w="19050">
            <a:solidFill>
              <a:srgbClr val="0B539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EF28-576B-4105-B800-4BE1DB16E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309" y="1846737"/>
            <a:ext cx="2297262" cy="3058750"/>
          </a:xfrm>
          <a:prstGeom prst="rect">
            <a:avLst/>
          </a:prstGeom>
          <a:ln w="19050">
            <a:solidFill>
              <a:srgbClr val="0B539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DA947A-04D2-4BFF-AAAC-3B12998C747F}"/>
              </a:ext>
            </a:extLst>
          </p:cNvPr>
          <p:cNvSpPr txBox="1"/>
          <p:nvPr/>
        </p:nvSpPr>
        <p:spPr>
          <a:xfrm>
            <a:off x="4233134" y="68506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o-RO" sz="2000" b="1" dirty="0">
                <a:latin typeface="Prata" panose="020B0604020202020204" charset="0"/>
                <a:cs typeface="Times New Roman" pitchFamily="18"/>
              </a:rPr>
              <a:t>Messages from ”Moise Nicoară” National College for the future</a:t>
            </a:r>
            <a:endParaRPr lang="en-US" sz="2000" dirty="0">
              <a:latin typeface="Pra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1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CCE88-24C4-4264-93FC-C6A58C36035B}"/>
              </a:ext>
            </a:extLst>
          </p:cNvPr>
          <p:cNvSpPr txBox="1"/>
          <p:nvPr/>
        </p:nvSpPr>
        <p:spPr>
          <a:xfrm>
            <a:off x="2721685" y="1194099"/>
            <a:ext cx="3948056" cy="656216"/>
          </a:xfrm>
          <a:prstGeom prst="rect">
            <a:avLst/>
          </a:prstGeom>
          <a:noFill/>
          <a:ln w="19050">
            <a:solidFill>
              <a:srgbClr val="0B539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rata" panose="020B0604020202020204" charset="0"/>
              </a:rPr>
              <a:t>Special thanks to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71C4A6-B87D-4E8C-B2AD-C2551F1B009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695713" y="-279699"/>
            <a:ext cx="0" cy="147379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AF0EAF-512F-46F4-BBB8-F8DE312F321F}"/>
              </a:ext>
            </a:extLst>
          </p:cNvPr>
          <p:cNvSpPr txBox="1"/>
          <p:nvPr/>
        </p:nvSpPr>
        <p:spPr>
          <a:xfrm>
            <a:off x="1446903" y="2208252"/>
            <a:ext cx="6497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Didact Gothic" panose="020B0604020202020204" charset="0"/>
              </a:rPr>
              <a:t>Rotary Club Arad</a:t>
            </a:r>
          </a:p>
          <a:p>
            <a:pPr algn="ctr"/>
            <a:r>
              <a:rPr lang="en-US" sz="4000" dirty="0">
                <a:latin typeface="Didact Gothic" panose="020B0604020202020204" charset="0"/>
              </a:rPr>
              <a:t>Arad Water Company</a:t>
            </a:r>
          </a:p>
          <a:p>
            <a:pPr algn="ctr"/>
            <a:r>
              <a:rPr lang="ro-RO" sz="4000" dirty="0">
                <a:latin typeface="Didact Gothic" panose="020B0604020202020204" charset="0"/>
              </a:rPr>
              <a:t>Aurel</a:t>
            </a:r>
            <a:r>
              <a:rPr lang="en-US" sz="4000" dirty="0">
                <a:latin typeface="Didact Gothic" panose="020B0604020202020204" charset="0"/>
              </a:rPr>
              <a:t> Vlaicu University</a:t>
            </a:r>
          </a:p>
          <a:p>
            <a:pPr algn="ctr"/>
            <a:r>
              <a:rPr lang="ro-RO" sz="4000" dirty="0">
                <a:latin typeface="Didact Gothic" panose="020B0604020202020204" charset="0"/>
              </a:rPr>
              <a:t>Minear</a:t>
            </a:r>
            <a:r>
              <a:rPr lang="en-US" sz="4000" dirty="0">
                <a:latin typeface="Didact Gothic" panose="020B0604020202020204" charset="0"/>
              </a:rPr>
              <a:t> </a:t>
            </a:r>
            <a:r>
              <a:rPr lang="en-US" sz="4000" dirty="0" err="1">
                <a:latin typeface="Didact Gothic" panose="020B0604020202020204" charset="0"/>
              </a:rPr>
              <a:t>Laborato</a:t>
            </a:r>
            <a:r>
              <a:rPr lang="ro-RO" sz="4000" dirty="0">
                <a:latin typeface="Didact Gothic" panose="020B0604020202020204" charset="0"/>
              </a:rPr>
              <a:t>are</a:t>
            </a:r>
            <a:r>
              <a:rPr lang="en-US" sz="4000" dirty="0">
                <a:latin typeface="Didact Gothic" panose="020B0604020202020204" charset="0"/>
              </a:rPr>
              <a:t> Arad</a:t>
            </a:r>
          </a:p>
        </p:txBody>
      </p:sp>
    </p:spTree>
    <p:extLst>
      <p:ext uri="{BB962C8B-B14F-4D97-AF65-F5344CB8AC3E}">
        <p14:creationId xmlns:p14="http://schemas.microsoft.com/office/powerpoint/2010/main" val="1119746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B1F3C-F680-4CC1-90A5-61FDFD34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453625"/>
            <a:ext cx="7315962" cy="611382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7136AC-62E4-4F01-B29B-28A4832C6F5C}"/>
              </a:ext>
            </a:extLst>
          </p:cNvPr>
          <p:cNvSpPr txBox="1">
            <a:spLocks/>
          </p:cNvSpPr>
          <p:nvPr/>
        </p:nvSpPr>
        <p:spPr>
          <a:xfrm>
            <a:off x="945779" y="1368825"/>
            <a:ext cx="7488216" cy="32892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Didact Gothic" panose="020B0604020202020204" charset="0"/>
                <a:hlinkClick r:id="rId2"/>
              </a:rPr>
              <a:t>Internet explorer</a:t>
            </a:r>
          </a:p>
          <a:p>
            <a:pPr algn="ctr"/>
            <a:r>
              <a:rPr lang="en-US" sz="2400" dirty="0">
                <a:latin typeface="Didact Gothic" panose="020B0604020202020204" charset="0"/>
                <a:hlinkClick r:id="rId2"/>
              </a:rPr>
              <a:t>https://www.sciencedirect.com/topics/earth-and-planetary-sciences</a:t>
            </a:r>
            <a:endParaRPr lang="en-US" sz="2400" dirty="0">
              <a:latin typeface="Didact Gothic" panose="020B0604020202020204" charset="0"/>
            </a:endParaRPr>
          </a:p>
          <a:p>
            <a:pPr algn="ctr"/>
            <a:r>
              <a:rPr lang="en-US" sz="2400" dirty="0">
                <a:latin typeface="Didact Gothic" panose="020B0604020202020204" charset="0"/>
                <a:hlinkClick r:id="rId3"/>
              </a:rPr>
              <a:t>https://luncamuresului.ro</a:t>
            </a:r>
            <a:endParaRPr lang="ro-RO" sz="2400" dirty="0">
              <a:latin typeface="Didact Gothic" panose="020B0604020202020204" charset="0"/>
            </a:endParaRPr>
          </a:p>
          <a:p>
            <a:pPr algn="ctr"/>
            <a:r>
              <a:rPr lang="en-US" sz="2400" dirty="0">
                <a:latin typeface="Didact Gothic" panose="020B0604020202020204" charset="0"/>
                <a:hlinkClick r:id="rId4"/>
              </a:rPr>
              <a:t>https://www.</a:t>
            </a:r>
            <a:r>
              <a:rPr lang="ro-RO" sz="2400" u="sng" dirty="0">
                <a:solidFill>
                  <a:srgbClr val="2E75B6"/>
                </a:solidFill>
                <a:latin typeface="Didact Gothic" panose="020B0604020202020204" charset="0"/>
                <a:hlinkClick r:id="rId4"/>
              </a:rPr>
              <a:t>caarad.ro</a:t>
            </a:r>
            <a:endParaRPr lang="ro-RO" sz="2400" u="sng" dirty="0">
              <a:solidFill>
                <a:srgbClr val="2E75B6"/>
              </a:solidFill>
              <a:latin typeface="Didact Gothic" panose="020B0604020202020204" charset="0"/>
            </a:endParaRPr>
          </a:p>
          <a:p>
            <a:pPr algn="ctr"/>
            <a:r>
              <a:rPr lang="en-US" sz="2400" dirty="0">
                <a:latin typeface="Didact Gothic" panose="020B0604020202020204" charset="0"/>
                <a:hlinkClick r:id="rId5"/>
              </a:rPr>
              <a:t>https://www.</a:t>
            </a:r>
            <a:r>
              <a:rPr lang="ro-RO" sz="2400" u="sng" dirty="0">
                <a:solidFill>
                  <a:srgbClr val="2E75B6"/>
                </a:solidFill>
                <a:latin typeface="Didact Gothic" panose="020B0604020202020204" charset="0"/>
                <a:hlinkClick r:id="rId5"/>
              </a:rPr>
              <a:t>qdidactic.com</a:t>
            </a:r>
            <a:endParaRPr lang="ro-RO" sz="2400" u="sng" dirty="0">
              <a:solidFill>
                <a:srgbClr val="2E75B6"/>
              </a:solidFill>
              <a:latin typeface="Didact Gothic" panose="020B0604020202020204" charset="0"/>
            </a:endParaRPr>
          </a:p>
          <a:p>
            <a:pPr algn="ctr"/>
            <a:r>
              <a:rPr lang="en-US" sz="2400" u="sng" dirty="0">
                <a:latin typeface="Didact Gothic" panose="020B0604020202020204" charset="0"/>
              </a:rPr>
              <a:t>https://www.meteo.md</a:t>
            </a:r>
            <a:endParaRPr lang="ro-RO" sz="2400" u="sng" dirty="0">
              <a:solidFill>
                <a:srgbClr val="2E75B6"/>
              </a:solidFill>
              <a:latin typeface="Didact Gothic" panose="020B0604020202020204" charset="0"/>
            </a:endParaRPr>
          </a:p>
          <a:p>
            <a:pPr algn="ctr"/>
            <a:endParaRPr lang="en-US" dirty="0">
              <a:latin typeface="Didact Gothic" panose="020B0604020202020204" charset="0"/>
            </a:endParaRPr>
          </a:p>
          <a:p>
            <a:pPr algn="ctr"/>
            <a:endParaRPr lang="ro-RO" dirty="0">
              <a:latin typeface="Didact Goth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7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5C8D7-EC45-4886-84C8-1CE141EDA122}"/>
              </a:ext>
            </a:extLst>
          </p:cNvPr>
          <p:cNvSpPr txBox="1"/>
          <p:nvPr/>
        </p:nvSpPr>
        <p:spPr>
          <a:xfrm>
            <a:off x="4527528" y="2080260"/>
            <a:ext cx="3313452" cy="110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Prata" panose="020B0604020202020204" charset="0"/>
              </a:rPr>
              <a:t>Today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E7CD44-C695-4004-9D30-80D7E04FD99B}"/>
              </a:ext>
            </a:extLst>
          </p:cNvPr>
          <p:cNvCxnSpPr>
            <a:cxnSpLocks/>
          </p:cNvCxnSpPr>
          <p:nvPr/>
        </p:nvCxnSpPr>
        <p:spPr>
          <a:xfrm flipV="1">
            <a:off x="6061866" y="882705"/>
            <a:ext cx="3742238" cy="5039124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30E8C6-4327-48C4-A7D4-04A4B668028B}"/>
              </a:ext>
            </a:extLst>
          </p:cNvPr>
          <p:cNvCxnSpPr>
            <a:cxnSpLocks/>
          </p:cNvCxnSpPr>
          <p:nvPr/>
        </p:nvCxnSpPr>
        <p:spPr>
          <a:xfrm>
            <a:off x="6168571" y="-972457"/>
            <a:ext cx="3528829" cy="3845442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FC2E05-00BE-4B15-8C3F-FDD8C997754D}"/>
              </a:ext>
            </a:extLst>
          </p:cNvPr>
          <p:cNvCxnSpPr/>
          <p:nvPr/>
        </p:nvCxnSpPr>
        <p:spPr>
          <a:xfrm flipV="1">
            <a:off x="7242629" y="-769257"/>
            <a:ext cx="2365828" cy="6487886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omania travel: Five reasons to visit Arad | Romania Insider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353307" cy="5143500"/>
          </a:xfrm>
          <a:prstGeom prst="rect">
            <a:avLst/>
          </a:prstGeom>
          <a:noFill/>
          <a:ln w="19050">
            <a:solidFill>
              <a:srgbClr val="0B53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7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5583"/>
            <a:ext cx="1018310" cy="297413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D3426A-4935-4B33-970E-B21C513CD4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6" y="908829"/>
            <a:ext cx="3500672" cy="2625501"/>
          </a:xfrm>
          <a:prstGeom prst="rect">
            <a:avLst/>
          </a:prstGeom>
          <a:ln w="19050">
            <a:solidFill>
              <a:srgbClr val="0B5394"/>
            </a:solidFill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4049D77-9783-4E4D-9348-0915044948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918" y="2547161"/>
            <a:ext cx="3120042" cy="2340025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  <p:pic>
        <p:nvPicPr>
          <p:cNvPr id="8" name="Picture 10" descr="Stații noi de epurare, la Curtici și Sântana – Special Arad · ultimele  știri din Arad">
            <a:extLst>
              <a:ext uri="{FF2B5EF4-FFF2-40B4-BE49-F238E27FC236}">
                <a16:creationId xmlns:a16="http://schemas.microsoft.com/office/drawing/2014/main" id="{29D66797-F884-42C0-A353-7F858C00AC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1154" y="236437"/>
            <a:ext cx="4154809" cy="2049509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  <p:cxnSp>
        <p:nvCxnSpPr>
          <p:cNvPr id="9" name="Straight Connector 8"/>
          <p:cNvCxnSpPr>
            <a:stCxn id="8" idx="3"/>
          </p:cNvCxnSpPr>
          <p:nvPr/>
        </p:nvCxnSpPr>
        <p:spPr>
          <a:xfrm flipV="1">
            <a:off x="8575963" y="1261191"/>
            <a:ext cx="817419" cy="1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</p:cNvCxnSpPr>
          <p:nvPr/>
        </p:nvCxnSpPr>
        <p:spPr>
          <a:xfrm>
            <a:off x="6896960" y="3717174"/>
            <a:ext cx="2648822" cy="2771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</p:cNvCxnSpPr>
          <p:nvPr/>
        </p:nvCxnSpPr>
        <p:spPr>
          <a:xfrm flipH="1" flipV="1">
            <a:off x="-131618" y="2221579"/>
            <a:ext cx="663634" cy="1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>
            <a:spLocks noGrp="1"/>
          </p:cNvSpPr>
          <p:nvPr>
            <p:ph type="title"/>
          </p:nvPr>
        </p:nvSpPr>
        <p:spPr>
          <a:xfrm>
            <a:off x="2587376" y="1454074"/>
            <a:ext cx="6861424" cy="23739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Drinking Water</a:t>
            </a:r>
            <a:endParaRPr dirty="0"/>
          </a:p>
        </p:txBody>
      </p:sp>
      <p:sp>
        <p:nvSpPr>
          <p:cNvPr id="304" name="Google Shape;304;p44"/>
          <p:cNvSpPr txBox="1">
            <a:spLocks noGrp="1"/>
          </p:cNvSpPr>
          <p:nvPr>
            <p:ph type="title" idx="2"/>
          </p:nvPr>
        </p:nvSpPr>
        <p:spPr>
          <a:xfrm>
            <a:off x="720000" y="-124750"/>
            <a:ext cx="1621500" cy="5393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 este disponibilă nicio descriere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075" y="2246937"/>
            <a:ext cx="5056506" cy="2514601"/>
          </a:xfrm>
          <a:prstGeom prst="rect">
            <a:avLst/>
          </a:prstGeom>
          <a:noFill/>
          <a:ln w="19050">
            <a:solidFill>
              <a:srgbClr val="0B53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441DFE-BCCA-45D2-9D38-DFBB74A8BB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552" y="426206"/>
            <a:ext cx="4854143" cy="2463557"/>
          </a:xfrm>
          <a:prstGeom prst="rect">
            <a:avLst/>
          </a:prstGeom>
          <a:ln w="19050">
            <a:solidFill>
              <a:srgbClr val="0B5394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804A16-8960-465C-A031-E1DF5112818B}"/>
              </a:ext>
            </a:extLst>
          </p:cNvPr>
          <p:cNvCxnSpPr/>
          <p:nvPr/>
        </p:nvCxnSpPr>
        <p:spPr>
          <a:xfrm>
            <a:off x="5389581" y="4077148"/>
            <a:ext cx="393729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5">
            <a:extLst>
              <a:ext uri="{FF2B5EF4-FFF2-40B4-BE49-F238E27FC236}">
                <a16:creationId xmlns:a16="http://schemas.microsoft.com/office/drawing/2014/main" id="{2C177505-F687-4AD8-8140-8C912400427C}"/>
              </a:ext>
            </a:extLst>
          </p:cNvPr>
          <p:cNvSpPr txBox="1">
            <a:spLocks/>
          </p:cNvSpPr>
          <p:nvPr/>
        </p:nvSpPr>
        <p:spPr>
          <a:xfrm>
            <a:off x="540894" y="797954"/>
            <a:ext cx="2902746" cy="7976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Chemical</a:t>
            </a:r>
          </a:p>
          <a:p>
            <a:r>
              <a:rPr lang="en-US" sz="3200" b="1" dirty="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        analysis</a:t>
            </a:r>
          </a:p>
        </p:txBody>
      </p:sp>
      <p:cxnSp>
        <p:nvCxnSpPr>
          <p:cNvPr id="3" name="Straight Connector 2"/>
          <p:cNvCxnSpPr>
            <a:stCxn id="4" idx="3"/>
          </p:cNvCxnSpPr>
          <p:nvPr/>
        </p:nvCxnSpPr>
        <p:spPr>
          <a:xfrm flipV="1">
            <a:off x="8761695" y="1657984"/>
            <a:ext cx="382305" cy="1"/>
          </a:xfrm>
          <a:prstGeom prst="line">
            <a:avLst/>
          </a:prstGeom>
          <a:ln w="19050">
            <a:solidFill>
              <a:srgbClr val="0B5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545270-DA62-4F7A-AB43-3AD2AB32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03" y="486286"/>
            <a:ext cx="7704000" cy="541200"/>
          </a:xfrm>
        </p:spPr>
        <p:txBody>
          <a:bodyPr/>
          <a:lstStyle/>
          <a:p>
            <a:r>
              <a:rPr lang="en-US" sz="2400" dirty="0"/>
              <a:t>Determination of Chloride Ions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E9E76AB-BB44-4EE4-9BD9-65850609FE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13">
            <a:off x="-204008" y="1733497"/>
            <a:ext cx="3017520" cy="2263136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0DEEA1-4A4A-46D3-97E6-B69D4869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47294"/>
              </p:ext>
            </p:extLst>
          </p:nvPr>
        </p:nvGraphicFramePr>
        <p:xfrm>
          <a:off x="2644148" y="1967346"/>
          <a:ext cx="6352305" cy="208783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64700">
                  <a:extLst>
                    <a:ext uri="{9D8B030D-6E8A-4147-A177-3AD203B41FA5}">
                      <a16:colId xmlns:a16="http://schemas.microsoft.com/office/drawing/2014/main" val="2979638582"/>
                    </a:ext>
                  </a:extLst>
                </a:gridCol>
                <a:gridCol w="900728">
                  <a:extLst>
                    <a:ext uri="{9D8B030D-6E8A-4147-A177-3AD203B41FA5}">
                      <a16:colId xmlns:a16="http://schemas.microsoft.com/office/drawing/2014/main" val="2299554346"/>
                    </a:ext>
                  </a:extLst>
                </a:gridCol>
                <a:gridCol w="610627">
                  <a:extLst>
                    <a:ext uri="{9D8B030D-6E8A-4147-A177-3AD203B41FA5}">
                      <a16:colId xmlns:a16="http://schemas.microsoft.com/office/drawing/2014/main" val="37031875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7555335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4876454"/>
                    </a:ext>
                  </a:extLst>
                </a:gridCol>
                <a:gridCol w="727364">
                  <a:extLst>
                    <a:ext uri="{9D8B030D-6E8A-4147-A177-3AD203B41FA5}">
                      <a16:colId xmlns:a16="http://schemas.microsoft.com/office/drawing/2014/main" val="3215573857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666037059"/>
                    </a:ext>
                  </a:extLst>
                </a:gridCol>
                <a:gridCol w="533395">
                  <a:extLst>
                    <a:ext uri="{9D8B030D-6E8A-4147-A177-3AD203B41FA5}">
                      <a16:colId xmlns:a16="http://schemas.microsoft.com/office/drawing/2014/main" val="4248649170"/>
                    </a:ext>
                  </a:extLst>
                </a:gridCol>
              </a:tblGrid>
              <a:tr h="26803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Quality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indicator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Maximum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accepted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values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Prata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Water Plant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 laboratory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59724"/>
                  </a:ext>
                </a:extLst>
              </a:tr>
              <a:tr h="24828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NEIGHBO</a:t>
                      </a: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U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RHOOD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092456"/>
                  </a:ext>
                </a:extLst>
              </a:tr>
              <a:tr h="92606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Prata" panose="020B0604020202020204" charset="0"/>
                        </a:rPr>
                        <a:t>Moise Nicoară</a:t>
                      </a:r>
                      <a:endParaRPr lang="ro-RO" sz="14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Prata" panose="020B0604020202020204" charset="0"/>
                        </a:rPr>
                        <a:t>Micălaca</a:t>
                      </a:r>
                      <a:endParaRPr lang="ro-RO" sz="14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Prata" panose="020B0604020202020204" charset="0"/>
                        </a:rPr>
                        <a:t>Aurel Vlaicu</a:t>
                      </a:r>
                      <a:endParaRPr lang="ro-RO" sz="14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Prata" panose="020B0604020202020204" charset="0"/>
                        </a:rPr>
                        <a:t>Grădiște</a:t>
                      </a:r>
                      <a:endParaRPr lang="ro-RO" sz="14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Prata" panose="020B0604020202020204" charset="0"/>
                        </a:rPr>
                        <a:t>Alfa</a:t>
                      </a:r>
                      <a:endParaRPr lang="ro-RO" sz="14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521217"/>
                  </a:ext>
                </a:extLst>
              </a:tr>
              <a:tr h="645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Cl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- 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400" b="1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 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24,4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31,2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30,1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29,8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31,9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28,18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84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8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836CD-BB09-4201-BFD9-01256FB7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21" y="474890"/>
            <a:ext cx="7704000" cy="541200"/>
          </a:xfrm>
        </p:spPr>
        <p:txBody>
          <a:bodyPr/>
          <a:lstStyle/>
          <a:p>
            <a:r>
              <a:rPr lang="en-US" dirty="0"/>
              <a:t>Determination of Total Water Hardness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0B52C-9DDA-4F24-970E-F74962BFA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58" y="1556751"/>
            <a:ext cx="2310279" cy="3077620"/>
          </a:xfrm>
          <a:prstGeom prst="rect">
            <a:avLst/>
          </a:prstGeom>
          <a:ln w="19050">
            <a:solidFill>
              <a:srgbClr val="0B5394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582281-F878-4359-B5B8-C4392040C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26792"/>
              </p:ext>
            </p:extLst>
          </p:nvPr>
        </p:nvGraphicFramePr>
        <p:xfrm>
          <a:off x="2757055" y="2344189"/>
          <a:ext cx="6255328" cy="177322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72835">
                  <a:extLst>
                    <a:ext uri="{9D8B030D-6E8A-4147-A177-3AD203B41FA5}">
                      <a16:colId xmlns:a16="http://schemas.microsoft.com/office/drawing/2014/main" val="892905351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247364721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732341023"/>
                    </a:ext>
                  </a:extLst>
                </a:gridCol>
                <a:gridCol w="727364">
                  <a:extLst>
                    <a:ext uri="{9D8B030D-6E8A-4147-A177-3AD203B41FA5}">
                      <a16:colId xmlns:a16="http://schemas.microsoft.com/office/drawing/2014/main" val="637452968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190597736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3342570030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408000134"/>
                    </a:ext>
                  </a:extLst>
                </a:gridCol>
                <a:gridCol w="644238">
                  <a:extLst>
                    <a:ext uri="{9D8B030D-6E8A-4147-A177-3AD203B41FA5}">
                      <a16:colId xmlns:a16="http://schemas.microsoft.com/office/drawing/2014/main" val="2954185814"/>
                    </a:ext>
                  </a:extLst>
                </a:gridCol>
              </a:tblGrid>
              <a:tr h="185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Quality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indicator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Min</a:t>
                      </a:r>
                      <a:r>
                        <a:rPr lang="ro-RO" sz="1200" noProof="0" dirty="0">
                          <a:effectLst/>
                          <a:latin typeface="Prata" panose="020B0604020202020204" charset="0"/>
                        </a:rPr>
                        <a:t>imum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accept</a:t>
                      </a: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e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d</a:t>
                      </a:r>
                      <a:r>
                        <a:rPr lang="en-US" sz="1200" baseline="0" dirty="0">
                          <a:effectLst/>
                          <a:latin typeface="Prata" panose="020B060402020202020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v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alues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Water Plant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 laboratory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20752"/>
                  </a:ext>
                </a:extLst>
              </a:tr>
              <a:tr h="18544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NEIGHBO</a:t>
                      </a: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U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RHOOD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87013"/>
                  </a:ext>
                </a:extLst>
              </a:tr>
              <a:tr h="40782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Micălaca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Aurel Vlaicu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Grădiște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Alfa</a:t>
                      </a:r>
                      <a:endParaRPr lang="ro-RO" sz="1200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865502"/>
                  </a:ext>
                </a:extLst>
              </a:tr>
              <a:tr h="9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Total</a:t>
                      </a:r>
                      <a:r>
                        <a:rPr lang="en-US" sz="1200" baseline="0" dirty="0">
                          <a:effectLst/>
                          <a:latin typeface="Didact Gothic" panose="020B0604020202020204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Water Hardness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(</a:t>
                      </a:r>
                      <a:r>
                        <a:rPr lang="ro-RO" sz="1200" baseline="30000" dirty="0">
                          <a:effectLst/>
                          <a:latin typeface="Didact Gothic" panose="020B0604020202020204" charset="0"/>
                        </a:rPr>
                        <a:t>o</a:t>
                      </a: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DH)</a:t>
                      </a:r>
                      <a:endParaRPr lang="ro-RO" sz="1200" b="1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5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15,84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14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13.5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14.3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13,7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Didact Gothic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Didact Gothic" panose="020B0604020202020204" charset="0"/>
                        </a:rPr>
                        <a:t>14,8</a:t>
                      </a:r>
                      <a:endParaRPr lang="ro-RO" sz="12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77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58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D4E7E4-3F10-4EB1-AB12-C8F7572B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35" y="304768"/>
            <a:ext cx="5840288" cy="1290115"/>
          </a:xfrm>
        </p:spPr>
        <p:txBody>
          <a:bodyPr/>
          <a:lstStyle/>
          <a:p>
            <a:r>
              <a:rPr lang="en-US" dirty="0"/>
              <a:t>Determination of Bicarbonate Ions Concentration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F6017-37C1-4C0D-B3E2-1643A602D9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13">
            <a:off x="5686735" y="1712969"/>
            <a:ext cx="3356514" cy="2516838"/>
          </a:xfrm>
          <a:prstGeom prst="rect">
            <a:avLst/>
          </a:prstGeom>
          <a:noFill/>
          <a:ln w="19050" cap="flat">
            <a:solidFill>
              <a:srgbClr val="0B5394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B668CF-5D94-4C3C-AB36-C926FC4C4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84102"/>
              </p:ext>
            </p:extLst>
          </p:nvPr>
        </p:nvGraphicFramePr>
        <p:xfrm>
          <a:off x="476320" y="2265436"/>
          <a:ext cx="5197117" cy="178009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70287">
                  <a:extLst>
                    <a:ext uri="{9D8B030D-6E8A-4147-A177-3AD203B41FA5}">
                      <a16:colId xmlns:a16="http://schemas.microsoft.com/office/drawing/2014/main" val="977551296"/>
                    </a:ext>
                  </a:extLst>
                </a:gridCol>
                <a:gridCol w="865366">
                  <a:extLst>
                    <a:ext uri="{9D8B030D-6E8A-4147-A177-3AD203B41FA5}">
                      <a16:colId xmlns:a16="http://schemas.microsoft.com/office/drawing/2014/main" val="369689152"/>
                    </a:ext>
                  </a:extLst>
                </a:gridCol>
                <a:gridCol w="865366">
                  <a:extLst>
                    <a:ext uri="{9D8B030D-6E8A-4147-A177-3AD203B41FA5}">
                      <a16:colId xmlns:a16="http://schemas.microsoft.com/office/drawing/2014/main" val="3209275715"/>
                    </a:ext>
                  </a:extLst>
                </a:gridCol>
                <a:gridCol w="865366">
                  <a:extLst>
                    <a:ext uri="{9D8B030D-6E8A-4147-A177-3AD203B41FA5}">
                      <a16:colId xmlns:a16="http://schemas.microsoft.com/office/drawing/2014/main" val="22895098"/>
                    </a:ext>
                  </a:extLst>
                </a:gridCol>
                <a:gridCol w="865366">
                  <a:extLst>
                    <a:ext uri="{9D8B030D-6E8A-4147-A177-3AD203B41FA5}">
                      <a16:colId xmlns:a16="http://schemas.microsoft.com/office/drawing/2014/main" val="4035674382"/>
                    </a:ext>
                  </a:extLst>
                </a:gridCol>
                <a:gridCol w="865366">
                  <a:extLst>
                    <a:ext uri="{9D8B030D-6E8A-4147-A177-3AD203B41FA5}">
                      <a16:colId xmlns:a16="http://schemas.microsoft.com/office/drawing/2014/main" val="561455130"/>
                    </a:ext>
                  </a:extLst>
                </a:gridCol>
              </a:tblGrid>
              <a:tr h="2551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Quality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indicator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 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 laboratory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8670"/>
                  </a:ext>
                </a:extLst>
              </a:tr>
              <a:tr h="25512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NEIGHBO</a:t>
                      </a:r>
                      <a:r>
                        <a:rPr lang="en-US" sz="1200" dirty="0">
                          <a:effectLst/>
                          <a:latin typeface="Prata" panose="020B0604020202020204" charset="0"/>
                        </a:rPr>
                        <a:t>U</a:t>
                      </a: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RHOOD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59613"/>
                  </a:ext>
                </a:extLst>
              </a:tr>
              <a:tr h="77514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Moise Nicoară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Micălaca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Aurel Vlaicu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Grădiște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Prata" panose="020B0604020202020204" charset="0"/>
                        </a:rPr>
                        <a:t>Alfa</a:t>
                      </a:r>
                      <a:endParaRPr lang="ro-RO" sz="1200" b="1" dirty="0">
                        <a:effectLst/>
                        <a:latin typeface="Prata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166061"/>
                  </a:ext>
                </a:extLst>
              </a:tr>
              <a:tr h="494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HCO</a:t>
                      </a:r>
                      <a:r>
                        <a:rPr lang="ro-RO" sz="1400" baseline="-25000" dirty="0">
                          <a:effectLst/>
                          <a:latin typeface="Didact Gothic" panose="020B0604020202020204" charset="0"/>
                        </a:rPr>
                        <a:t>3</a:t>
                      </a:r>
                      <a:r>
                        <a:rPr lang="ro-RO" sz="1400" baseline="30000" dirty="0">
                          <a:effectLst/>
                          <a:latin typeface="Didact Gothic" panose="020B0604020202020204" charset="0"/>
                        </a:rPr>
                        <a:t>- </a:t>
                      </a: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(mg/l)</a:t>
                      </a:r>
                      <a:endParaRPr lang="ro-RO" sz="1400" b="1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238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238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219,4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213,6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effectLst/>
                          <a:latin typeface="Didact Gothic" panose="020B0604020202020204" charset="0"/>
                        </a:rPr>
                        <a:t>244</a:t>
                      </a:r>
                      <a:endParaRPr lang="ro-RO" sz="1400" dirty="0">
                        <a:effectLst/>
                        <a:latin typeface="Didact Gothic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71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62215"/>
      </p:ext>
    </p:extLst>
  </p:cSld>
  <p:clrMapOvr>
    <a:masterClrMapping/>
  </p:clrMapOvr>
</p:sld>
</file>

<file path=ppt/theme/theme1.xml><?xml version="1.0" encoding="utf-8"?>
<a:theme xmlns:a="http://schemas.openxmlformats.org/drawingml/2006/main" name="Aquaculture Company Profile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9CDECF"/>
      </a:accent1>
      <a:accent2>
        <a:srgbClr val="0B5394"/>
      </a:accent2>
      <a:accent3>
        <a:srgbClr val="F8FAFB"/>
      </a:accent3>
      <a:accent4>
        <a:srgbClr val="D5F0EE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589</Words>
  <Application>Microsoft Office PowerPoint</Application>
  <PresentationFormat>Expunere pe ecran (16:9)</PresentationFormat>
  <Paragraphs>276</Paragraphs>
  <Slides>25</Slides>
  <Notes>7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25</vt:i4>
      </vt:variant>
    </vt:vector>
  </HeadingPairs>
  <TitlesOfParts>
    <vt:vector size="26" baseType="lpstr">
      <vt:lpstr>Aquaculture Company Profile by Slidesgo</vt:lpstr>
      <vt:lpstr>Water quality in Arad - today and tomorrow</vt:lpstr>
      <vt:lpstr>Prezentare PowerPoint</vt:lpstr>
      <vt:lpstr>Prezentare PowerPoint</vt:lpstr>
      <vt:lpstr>Prezentare PowerPoint</vt:lpstr>
      <vt:lpstr>Drinking Water</vt:lpstr>
      <vt:lpstr>Prezentare PowerPoint</vt:lpstr>
      <vt:lpstr>Determination of Chloride Ions</vt:lpstr>
      <vt:lpstr>Determination of Total Water Hardness</vt:lpstr>
      <vt:lpstr>Determination of Bicarbonate Ions Concentration</vt:lpstr>
      <vt:lpstr>Determination of Heavy Ions Concentration</vt:lpstr>
      <vt:lpstr>02</vt:lpstr>
      <vt:lpstr>Wastewater microbiological analysis.  </vt:lpstr>
      <vt:lpstr>Prezentare PowerPoint</vt:lpstr>
      <vt:lpstr>Microscopic aspects of plant organisms</vt:lpstr>
      <vt:lpstr>Prezentare PowerPoint</vt:lpstr>
      <vt:lpstr>The Mureș River</vt:lpstr>
      <vt:lpstr>Prezentare PowerPoint</vt:lpstr>
      <vt:lpstr>Prezentare PowerPoint</vt:lpstr>
      <vt:lpstr>Pollution of the Mureș River </vt:lpstr>
      <vt:lpstr>Chemical analysis</vt:lpstr>
      <vt:lpstr>Interpretation </vt:lpstr>
      <vt:lpstr>Prezentare PowerPoint</vt:lpstr>
      <vt:lpstr>Prezentare PowerPoint</vt:lpstr>
      <vt:lpstr>Prezentare PowerPoint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in Arad - today and tomorrow</dc:title>
  <dc:creator>Cristina</dc:creator>
  <cp:lastModifiedBy>Utilizator necunoscut</cp:lastModifiedBy>
  <cp:revision>44</cp:revision>
  <dcterms:modified xsi:type="dcterms:W3CDTF">2022-03-02T17:56:23Z</dcterms:modified>
</cp:coreProperties>
</file>