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5863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4337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4130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89220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2952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65902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79492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7676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6480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6962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1829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1673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33738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4388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5003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3900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6C484-AB3B-4B24-9C18-C244D810FE46}" type="datetimeFigureOut">
              <a:rPr lang="en-IL" smtClean="0"/>
              <a:t>10/03/2022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7B424C-801E-462B-8D06-D3E90614F8E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0399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egawatt-hou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63A34F-B396-4E0F-B029-08D5721B8D37}"/>
              </a:ext>
            </a:extLst>
          </p:cNvPr>
          <p:cNvSpPr txBox="1"/>
          <p:nvPr/>
        </p:nvSpPr>
        <p:spPr>
          <a:xfrm>
            <a:off x="1706519" y="5047829"/>
            <a:ext cx="5751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ENERGY</a:t>
            </a:r>
            <a:endParaRPr lang="en-IL" sz="4000" dirty="0"/>
          </a:p>
        </p:txBody>
      </p:sp>
      <p:pic>
        <p:nvPicPr>
          <p:cNvPr id="1026" name="Picture 2" descr="Team Business energy use, sustainability Elements energy sour">
            <a:extLst>
              <a:ext uri="{FF2B5EF4-FFF2-40B4-BE49-F238E27FC236}">
                <a16:creationId xmlns:a16="http://schemas.microsoft.com/office/drawing/2014/main" id="{CAC4F89C-CF07-4FC1-A5B6-6D53B7E1A6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-390" b="10801"/>
          <a:stretch/>
        </p:blipFill>
        <p:spPr bwMode="auto">
          <a:xfrm>
            <a:off x="499890" y="255209"/>
            <a:ext cx="8604306" cy="4743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2F09795-421C-4490-8E8F-6CE4FD44E843}"/>
              </a:ext>
            </a:extLst>
          </p:cNvPr>
          <p:cNvSpPr txBox="1"/>
          <p:nvPr/>
        </p:nvSpPr>
        <p:spPr>
          <a:xfrm rot="18680206">
            <a:off x="8449240" y="5252778"/>
            <a:ext cx="31135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Get energized!!!!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B82A77-ADF1-4B6F-B804-80B26720436A}"/>
              </a:ext>
            </a:extLst>
          </p:cNvPr>
          <p:cNvSpPr txBox="1"/>
          <p:nvPr/>
        </p:nvSpPr>
        <p:spPr>
          <a:xfrm>
            <a:off x="2255426" y="5894085"/>
            <a:ext cx="5202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Presented by : Mae Adani, Mika Armbrister</a:t>
            </a:r>
            <a:endParaRPr lang="en-IL" dirty="0"/>
          </a:p>
        </p:txBody>
      </p:sp>
      <p:pic>
        <p:nvPicPr>
          <p:cNvPr id="2050" name="Picture 2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397968D1-A554-4370-921F-45E9E1915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8083" y="2438713"/>
            <a:ext cx="25336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מקיף ע&quot;ש אריה מאיר לוגו">
            <a:extLst>
              <a:ext uri="{FF2B5EF4-FFF2-40B4-BE49-F238E27FC236}">
                <a16:creationId xmlns:a16="http://schemas.microsoft.com/office/drawing/2014/main" id="{31C69652-E01E-4AFA-8472-25660A7A81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44"/>
          <a:stretch/>
        </p:blipFill>
        <p:spPr bwMode="auto">
          <a:xfrm>
            <a:off x="9580468" y="390906"/>
            <a:ext cx="2381250" cy="195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612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1AC893-2FDA-4FFE-9F62-64B29121DB66}"/>
              </a:ext>
            </a:extLst>
          </p:cNvPr>
          <p:cNvSpPr txBox="1"/>
          <p:nvPr/>
        </p:nvSpPr>
        <p:spPr>
          <a:xfrm>
            <a:off x="1201271" y="4957480"/>
            <a:ext cx="107397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Thanks for your attention!!!</a:t>
            </a:r>
            <a:endParaRPr lang="en-IL" sz="6600" dirty="0"/>
          </a:p>
        </p:txBody>
      </p:sp>
      <p:pic>
        <p:nvPicPr>
          <p:cNvPr id="1028" name="Picture 4" descr="Poster Smiley Cool - PIXERS.HK">
            <a:extLst>
              <a:ext uri="{FF2B5EF4-FFF2-40B4-BE49-F238E27FC236}">
                <a16:creationId xmlns:a16="http://schemas.microsoft.com/office/drawing/2014/main" id="{844E34AF-64F3-45F4-B863-4975F154E7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08"/>
          <a:stretch/>
        </p:blipFill>
        <p:spPr bwMode="auto">
          <a:xfrm>
            <a:off x="3101788" y="590865"/>
            <a:ext cx="5205693" cy="400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093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2B7C17-1379-4972-AC74-7C775D4A14E6}"/>
              </a:ext>
            </a:extLst>
          </p:cNvPr>
          <p:cNvSpPr txBox="1"/>
          <p:nvPr/>
        </p:nvSpPr>
        <p:spPr>
          <a:xfrm>
            <a:off x="1088136" y="768096"/>
            <a:ext cx="843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What do we need to know before starting? </a:t>
            </a:r>
            <a:endParaRPr lang="en-IL" sz="3200" b="1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EBF67D-715D-4F3D-8BE0-5811E30BDA10}"/>
              </a:ext>
            </a:extLst>
          </p:cNvPr>
          <p:cNvSpPr txBox="1"/>
          <p:nvPr/>
        </p:nvSpPr>
        <p:spPr>
          <a:xfrm>
            <a:off x="1298448" y="2240280"/>
            <a:ext cx="8083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u="sng" dirty="0"/>
              <a:t>Energy</a:t>
            </a:r>
            <a:r>
              <a:rPr lang="en-US" sz="3200" dirty="0"/>
              <a:t> is the ability to do work </a:t>
            </a:r>
            <a:endParaRPr lang="en-IL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4206A2-B83C-45EB-82EF-E267D10D89AC}"/>
              </a:ext>
            </a:extLst>
          </p:cNvPr>
          <p:cNvSpPr txBox="1"/>
          <p:nvPr/>
        </p:nvSpPr>
        <p:spPr>
          <a:xfrm>
            <a:off x="1298448" y="3584448"/>
            <a:ext cx="8796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0" i="0" u="sng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Conservation of energy </a:t>
            </a:r>
            <a:r>
              <a:rPr lang="en-US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is a principle stating that energy cannot be created or destroyed, but can be converted from one form to another.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L" sz="3200" dirty="0"/>
          </a:p>
        </p:txBody>
      </p:sp>
    </p:spTree>
    <p:extLst>
      <p:ext uri="{BB962C8B-B14F-4D97-AF65-F5344CB8AC3E}">
        <p14:creationId xmlns:p14="http://schemas.microsoft.com/office/powerpoint/2010/main" val="736104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97A151-8133-4CBA-9B67-F4380096D068}"/>
              </a:ext>
            </a:extLst>
          </p:cNvPr>
          <p:cNvSpPr txBox="1"/>
          <p:nvPr/>
        </p:nvSpPr>
        <p:spPr>
          <a:xfrm>
            <a:off x="1271016" y="1630286"/>
            <a:ext cx="8887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Electrical energy: </a:t>
            </a:r>
          </a:p>
          <a:p>
            <a:r>
              <a:rPr lang="en-US" sz="2400" dirty="0"/>
              <a:t>Homes, schools, factories, businesses</a:t>
            </a:r>
          </a:p>
          <a:p>
            <a:endParaRPr lang="en-US" sz="2400" dirty="0"/>
          </a:p>
          <a:p>
            <a:r>
              <a:rPr lang="en-US" sz="2400" dirty="0"/>
              <a:t>For Light, computers, cell phones, air conditions, machines….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12C398-5384-40FC-BDBC-FBF6C600DE4F}"/>
              </a:ext>
            </a:extLst>
          </p:cNvPr>
          <p:cNvSpPr txBox="1"/>
          <p:nvPr/>
        </p:nvSpPr>
        <p:spPr>
          <a:xfrm>
            <a:off x="530352" y="4169662"/>
            <a:ext cx="6537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/>
              <a:t>Kinetic energy: </a:t>
            </a:r>
          </a:p>
          <a:p>
            <a:pPr algn="ctr"/>
            <a:r>
              <a:rPr lang="en-US" sz="2400" dirty="0"/>
              <a:t>To run </a:t>
            </a:r>
          </a:p>
          <a:p>
            <a:pPr algn="ctr"/>
            <a:r>
              <a:rPr lang="en-US" sz="2400" dirty="0"/>
              <a:t>Cars, trains, planes, motorcycle….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544822-DFFD-41C7-9FD2-5321B2C177D1}"/>
              </a:ext>
            </a:extLst>
          </p:cNvPr>
          <p:cNvSpPr txBox="1"/>
          <p:nvPr/>
        </p:nvSpPr>
        <p:spPr>
          <a:xfrm>
            <a:off x="2446020" y="587191"/>
            <a:ext cx="6537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</a:rPr>
              <a:t>Why do we need energy?</a:t>
            </a:r>
          </a:p>
        </p:txBody>
      </p:sp>
    </p:spTree>
    <p:extLst>
      <p:ext uri="{BB962C8B-B14F-4D97-AF65-F5344CB8AC3E}">
        <p14:creationId xmlns:p14="http://schemas.microsoft.com/office/powerpoint/2010/main" val="115137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89DA43-56CE-449B-A1F0-DAB97146C053}"/>
              </a:ext>
            </a:extLst>
          </p:cNvPr>
          <p:cNvSpPr txBox="1"/>
          <p:nvPr/>
        </p:nvSpPr>
        <p:spPr>
          <a:xfrm>
            <a:off x="8117204" y="2571724"/>
            <a:ext cx="38633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Electrical energy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CC83D8-B1AD-40F0-A421-87098D61C14D}"/>
              </a:ext>
            </a:extLst>
          </p:cNvPr>
          <p:cNvSpPr txBox="1"/>
          <p:nvPr/>
        </p:nvSpPr>
        <p:spPr>
          <a:xfrm>
            <a:off x="8492108" y="3438089"/>
            <a:ext cx="34884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Kinetic energy</a:t>
            </a:r>
            <a:endParaRPr lang="en-IL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9C04BE-683D-442D-A8D3-5CC7B749FCB4}"/>
              </a:ext>
            </a:extLst>
          </p:cNvPr>
          <p:cNvSpPr txBox="1"/>
          <p:nvPr/>
        </p:nvSpPr>
        <p:spPr>
          <a:xfrm>
            <a:off x="7532370" y="1280586"/>
            <a:ext cx="4213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The energy that we need</a:t>
            </a:r>
            <a:endParaRPr lang="en-IL" sz="28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5E7761-B227-4383-9D7A-030CEF56ED6B}"/>
              </a:ext>
            </a:extLst>
          </p:cNvPr>
          <p:cNvSpPr txBox="1"/>
          <p:nvPr/>
        </p:nvSpPr>
        <p:spPr>
          <a:xfrm>
            <a:off x="879728" y="1245580"/>
            <a:ext cx="3191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030A0"/>
                </a:solidFill>
              </a:rPr>
              <a:t>Sources of energy</a:t>
            </a:r>
            <a:endParaRPr lang="en-IL" sz="2800" dirty="0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3AC21B-9BD5-489B-97C1-461C3BEBE5E4}"/>
              </a:ext>
            </a:extLst>
          </p:cNvPr>
          <p:cNvSpPr txBox="1"/>
          <p:nvPr/>
        </p:nvSpPr>
        <p:spPr>
          <a:xfrm>
            <a:off x="2475356" y="1834431"/>
            <a:ext cx="468249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Water (hydropower)</a:t>
            </a:r>
          </a:p>
          <a:p>
            <a:r>
              <a:rPr lang="en-US" sz="3600" dirty="0"/>
              <a:t>Wind </a:t>
            </a:r>
          </a:p>
          <a:p>
            <a:r>
              <a:rPr lang="en-US" sz="3600" dirty="0"/>
              <a:t>Sun (solar energy) </a:t>
            </a:r>
          </a:p>
          <a:p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Natural gas</a:t>
            </a:r>
          </a:p>
          <a:p>
            <a:r>
              <a:rPr lang="en-US" sz="3600" dirty="0"/>
              <a:t>Coal </a:t>
            </a:r>
          </a:p>
          <a:p>
            <a:r>
              <a:rPr lang="en-US" sz="3600" dirty="0"/>
              <a:t>Nuclear energy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9F812ED-D60D-4567-AD61-74016FF13409}"/>
              </a:ext>
            </a:extLst>
          </p:cNvPr>
          <p:cNvCxnSpPr>
            <a:cxnSpLocks/>
          </p:cNvCxnSpPr>
          <p:nvPr/>
        </p:nvCxnSpPr>
        <p:spPr>
          <a:xfrm>
            <a:off x="4288536" y="1596734"/>
            <a:ext cx="302628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A12ED6C-7B9E-4900-A837-090BE06C0F51}"/>
              </a:ext>
            </a:extLst>
          </p:cNvPr>
          <p:cNvSpPr txBox="1"/>
          <p:nvPr/>
        </p:nvSpPr>
        <p:spPr>
          <a:xfrm>
            <a:off x="4489256" y="1174372"/>
            <a:ext cx="256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That are converted to</a:t>
            </a:r>
            <a:endParaRPr lang="en-IL" dirty="0"/>
          </a:p>
        </p:txBody>
      </p:sp>
      <p:sp>
        <p:nvSpPr>
          <p:cNvPr id="20" name="Left Brace 19">
            <a:extLst>
              <a:ext uri="{FF2B5EF4-FFF2-40B4-BE49-F238E27FC236}">
                <a16:creationId xmlns:a16="http://schemas.microsoft.com/office/drawing/2014/main" id="{88E45174-F284-4A0E-9B7A-E39D8895313C}"/>
              </a:ext>
            </a:extLst>
          </p:cNvPr>
          <p:cNvSpPr/>
          <p:nvPr/>
        </p:nvSpPr>
        <p:spPr>
          <a:xfrm>
            <a:off x="1692020" y="1956963"/>
            <a:ext cx="475487" cy="153604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5A7DC782-6348-4336-8FE2-4A8C9058CB84}"/>
              </a:ext>
            </a:extLst>
          </p:cNvPr>
          <p:cNvSpPr/>
          <p:nvPr/>
        </p:nvSpPr>
        <p:spPr>
          <a:xfrm>
            <a:off x="1758501" y="4718119"/>
            <a:ext cx="375287" cy="153604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712B606-1A18-4249-9A7A-77CE51685448}"/>
              </a:ext>
            </a:extLst>
          </p:cNvPr>
          <p:cNvSpPr txBox="1"/>
          <p:nvPr/>
        </p:nvSpPr>
        <p:spPr>
          <a:xfrm>
            <a:off x="366520" y="2381356"/>
            <a:ext cx="142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renewable</a:t>
            </a:r>
            <a:endParaRPr lang="en-IL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650D16-83CE-40EF-84E9-6291E923669C}"/>
              </a:ext>
            </a:extLst>
          </p:cNvPr>
          <p:cNvSpPr txBox="1"/>
          <p:nvPr/>
        </p:nvSpPr>
        <p:spPr>
          <a:xfrm>
            <a:off x="69152" y="5243088"/>
            <a:ext cx="1821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nonrenewable</a:t>
            </a:r>
            <a:endParaRPr lang="en-IL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0ED17D-E8B6-438A-8547-D67178EFB40D}"/>
              </a:ext>
            </a:extLst>
          </p:cNvPr>
          <p:cNvSpPr txBox="1"/>
          <p:nvPr/>
        </p:nvSpPr>
        <p:spPr>
          <a:xfrm>
            <a:off x="4007225" y="510988"/>
            <a:ext cx="3525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Where do we get energy from?</a:t>
            </a:r>
            <a:endParaRPr lang="en-IL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41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lobal Energy Data Images &amp;amp;amp; Graphs">
            <a:extLst>
              <a:ext uri="{FF2B5EF4-FFF2-40B4-BE49-F238E27FC236}">
                <a16:creationId xmlns:a16="http://schemas.microsoft.com/office/drawing/2014/main" id="{4F6EFD7F-0E6E-47E2-B3A0-0A79F688EC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80"/>
          <a:stretch/>
        </p:blipFill>
        <p:spPr bwMode="auto">
          <a:xfrm>
            <a:off x="683072" y="1034772"/>
            <a:ext cx="9931588" cy="478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35366C-E1BB-4BEF-83FB-CBB6A0C5ADB1}"/>
              </a:ext>
            </a:extLst>
          </p:cNvPr>
          <p:cNvSpPr txBox="1"/>
          <p:nvPr/>
        </p:nvSpPr>
        <p:spPr>
          <a:xfrm>
            <a:off x="1976962" y="336571"/>
            <a:ext cx="6830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030A0"/>
                </a:solidFill>
              </a:rPr>
              <a:t>Total energy consumption in 2020</a:t>
            </a:r>
            <a:endParaRPr lang="en-IL" sz="2800" dirty="0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04B22E-E301-4AC5-8FE8-2B1DC15D82EE}"/>
              </a:ext>
            </a:extLst>
          </p:cNvPr>
          <p:cNvSpPr txBox="1"/>
          <p:nvPr/>
        </p:nvSpPr>
        <p:spPr>
          <a:xfrm>
            <a:off x="2983992" y="6145788"/>
            <a:ext cx="4160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Mtoe, one million toe</a:t>
            </a:r>
          </a:p>
          <a:p>
            <a:r>
              <a:rPr lang="en-US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 toe = 11.63 </a:t>
            </a:r>
            <a:r>
              <a:rPr lang="en-US" sz="1400" b="0" i="0" u="none" strike="noStrike" dirty="0">
                <a:effectLst/>
                <a:latin typeface="Arial" panose="020B0604020202020204" pitchFamily="34" charset="0"/>
                <a:hlinkClick r:id="rId3" tooltip="Megawatt-hou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megawatt-hours</a:t>
            </a:r>
            <a:r>
              <a:rPr lang="en-US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(MWh)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3330E3-C230-419D-9A76-837248BFDA2C}"/>
              </a:ext>
            </a:extLst>
          </p:cNvPr>
          <p:cNvSpPr txBox="1"/>
          <p:nvPr/>
        </p:nvSpPr>
        <p:spPr>
          <a:xfrm>
            <a:off x="7712964" y="6173191"/>
            <a:ext cx="4160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L" dirty="0"/>
              <a:t>https://yearbook.enerdata.net/image</a:t>
            </a:r>
          </a:p>
        </p:txBody>
      </p:sp>
    </p:spTree>
    <p:extLst>
      <p:ext uri="{BB962C8B-B14F-4D97-AF65-F5344CB8AC3E}">
        <p14:creationId xmlns:p14="http://schemas.microsoft.com/office/powerpoint/2010/main" val="374681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ssil Fuels Still Supply 84 Percent Of World Energy — And Other Eye  Openers From BP&amp;amp;#39;s Annual Review">
            <a:extLst>
              <a:ext uri="{FF2B5EF4-FFF2-40B4-BE49-F238E27FC236}">
                <a16:creationId xmlns:a16="http://schemas.microsoft.com/office/drawing/2014/main" id="{585B5216-D957-4F2A-8F2D-9982073EBA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3"/>
          <a:stretch/>
        </p:blipFill>
        <p:spPr bwMode="auto">
          <a:xfrm>
            <a:off x="5738045" y="1271016"/>
            <a:ext cx="6284549" cy="4678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16FC0DE-A164-443F-B5A5-219D7D3D89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68" r="14758"/>
          <a:stretch/>
        </p:blipFill>
        <p:spPr>
          <a:xfrm>
            <a:off x="612648" y="898945"/>
            <a:ext cx="4745736" cy="59590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F2523B-AF53-45F7-942A-13F7411BDC82}"/>
              </a:ext>
            </a:extLst>
          </p:cNvPr>
          <p:cNvSpPr txBox="1"/>
          <p:nvPr/>
        </p:nvSpPr>
        <p:spPr>
          <a:xfrm>
            <a:off x="3659035" y="346917"/>
            <a:ext cx="45445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Primary energy consumption mix for 2018</a:t>
            </a:r>
            <a:endParaRPr lang="en-IL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277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FFC9459-9BBA-42BC-8CAA-3A30BBA56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113931"/>
              </p:ext>
            </p:extLst>
          </p:nvPr>
        </p:nvGraphicFramePr>
        <p:xfrm>
          <a:off x="396599" y="1299882"/>
          <a:ext cx="11167872" cy="4956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723">
                  <a:extLst>
                    <a:ext uri="{9D8B030D-6E8A-4147-A177-3AD203B41FA5}">
                      <a16:colId xmlns:a16="http://schemas.microsoft.com/office/drawing/2014/main" val="695741532"/>
                    </a:ext>
                  </a:extLst>
                </a:gridCol>
                <a:gridCol w="3302405">
                  <a:extLst>
                    <a:ext uri="{9D8B030D-6E8A-4147-A177-3AD203B41FA5}">
                      <a16:colId xmlns:a16="http://schemas.microsoft.com/office/drawing/2014/main" val="3295645495"/>
                    </a:ext>
                  </a:extLst>
                </a:gridCol>
                <a:gridCol w="2986447">
                  <a:extLst>
                    <a:ext uri="{9D8B030D-6E8A-4147-A177-3AD203B41FA5}">
                      <a16:colId xmlns:a16="http://schemas.microsoft.com/office/drawing/2014/main" val="4235995236"/>
                    </a:ext>
                  </a:extLst>
                </a:gridCol>
                <a:gridCol w="1811669">
                  <a:extLst>
                    <a:ext uri="{9D8B030D-6E8A-4147-A177-3AD203B41FA5}">
                      <a16:colId xmlns:a16="http://schemas.microsoft.com/office/drawing/2014/main" val="2184730930"/>
                    </a:ext>
                  </a:extLst>
                </a:gridCol>
                <a:gridCol w="1389628">
                  <a:extLst>
                    <a:ext uri="{9D8B030D-6E8A-4147-A177-3AD203B41FA5}">
                      <a16:colId xmlns:a16="http://schemas.microsoft.com/office/drawing/2014/main" val="3320329868"/>
                    </a:ext>
                  </a:extLst>
                </a:gridCol>
              </a:tblGrid>
              <a:tr h="600636">
                <a:tc>
                  <a:txBody>
                    <a:bodyPr/>
                    <a:lstStyle/>
                    <a:p>
                      <a:r>
                        <a:rPr lang="en-US" sz="1600" dirty="0"/>
                        <a:t>Source of energy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Pros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Cons 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2018 (Israel)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world</a:t>
                      </a:r>
                      <a:endParaRPr lang="en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701038"/>
                  </a:ext>
                </a:extLst>
              </a:tr>
              <a:tr h="11822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Coal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Relatively abundant and inexpensive</a:t>
                      </a:r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pollution of air, soil, and water bodies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emission of CO</a:t>
                      </a:r>
                      <a:r>
                        <a:rPr lang="en-US" sz="1200" b="0" i="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SO</a:t>
                      </a:r>
                      <a:r>
                        <a:rPr lang="en-US" sz="1200" b="0" i="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toxic heavy metals, cadmium, arsenic, and mercury</a:t>
                      </a:r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21%</a:t>
                      </a:r>
                    </a:p>
                    <a:p>
                      <a:pPr algn="ctr"/>
                      <a:r>
                        <a:rPr lang="en-US" sz="1400" dirty="0"/>
                        <a:t>From</a:t>
                      </a:r>
                      <a:r>
                        <a:rPr lang="en-US" sz="1600" dirty="0"/>
                        <a:t> 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Columbia, Russia, South Africa to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Hadera and Ashkelon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27%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87711"/>
                  </a:ext>
                </a:extLst>
              </a:tr>
              <a:tr h="19600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Gas 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Abundant and inexpensive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Cleanest of all the fossil fuels (Emits 45% less CO</a:t>
                      </a:r>
                      <a:r>
                        <a:rPr lang="en-US" sz="1200" b="0" i="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than coal, 30% less CO</a:t>
                      </a:r>
                      <a:r>
                        <a:rPr lang="en-US" sz="1200" b="0" i="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than oil)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Relatively expensive storage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requires long distance pipelines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Dangerous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contribute to greenhouse gases</a:t>
                      </a:r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35%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Arish-Ashkelon pipeline from Egypt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Tamar gas field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and </a:t>
                      </a: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Leviathan gas field in Mediterranean Sea</a:t>
                      </a:r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24%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064947"/>
                  </a:ext>
                </a:extLst>
              </a:tr>
              <a:tr h="12133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Nuclear 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insignificant carbon emissions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efficient and reliable than fossil fuel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 operating cost</a:t>
                      </a:r>
                    </a:p>
                    <a:p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Generates radioactive waste</a:t>
                      </a: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startup costs</a:t>
                      </a: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 for terrorist activities</a:t>
                      </a: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high amounts of water for production of steam and system cooling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8-12%</a:t>
                      </a:r>
                    </a:p>
                    <a:p>
                      <a:pPr algn="ctr"/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Negev Nuclear Research Center near the city of </a:t>
                      </a:r>
                      <a:r>
                        <a:rPr lang="en-US" sz="12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Dimona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86705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FAE7D17-47B9-498C-8A33-6DEA37CF4DE6}"/>
              </a:ext>
            </a:extLst>
          </p:cNvPr>
          <p:cNvSpPr txBox="1"/>
          <p:nvPr/>
        </p:nvSpPr>
        <p:spPr>
          <a:xfrm>
            <a:off x="2259107" y="457200"/>
            <a:ext cx="7019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Non renewable sources of energy</a:t>
            </a:r>
            <a:endParaRPr lang="en-IL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18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1CB479-7EB5-4765-8D7D-CA2E66C30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179352"/>
              </p:ext>
            </p:extLst>
          </p:nvPr>
        </p:nvGraphicFramePr>
        <p:xfrm>
          <a:off x="398929" y="1525793"/>
          <a:ext cx="10865225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2257">
                  <a:extLst>
                    <a:ext uri="{9D8B030D-6E8A-4147-A177-3AD203B41FA5}">
                      <a16:colId xmlns:a16="http://schemas.microsoft.com/office/drawing/2014/main" val="695741532"/>
                    </a:ext>
                  </a:extLst>
                </a:gridCol>
                <a:gridCol w="3212910">
                  <a:extLst>
                    <a:ext uri="{9D8B030D-6E8A-4147-A177-3AD203B41FA5}">
                      <a16:colId xmlns:a16="http://schemas.microsoft.com/office/drawing/2014/main" val="3295645495"/>
                    </a:ext>
                  </a:extLst>
                </a:gridCol>
                <a:gridCol w="2905515">
                  <a:extLst>
                    <a:ext uri="{9D8B030D-6E8A-4147-A177-3AD203B41FA5}">
                      <a16:colId xmlns:a16="http://schemas.microsoft.com/office/drawing/2014/main" val="4235995236"/>
                    </a:ext>
                  </a:extLst>
                </a:gridCol>
                <a:gridCol w="1762573">
                  <a:extLst>
                    <a:ext uri="{9D8B030D-6E8A-4147-A177-3AD203B41FA5}">
                      <a16:colId xmlns:a16="http://schemas.microsoft.com/office/drawing/2014/main" val="2184730930"/>
                    </a:ext>
                  </a:extLst>
                </a:gridCol>
                <a:gridCol w="1351970">
                  <a:extLst>
                    <a:ext uri="{9D8B030D-6E8A-4147-A177-3AD203B41FA5}">
                      <a16:colId xmlns:a16="http://schemas.microsoft.com/office/drawing/2014/main" val="3320329868"/>
                    </a:ext>
                  </a:extLst>
                </a:gridCol>
              </a:tblGrid>
              <a:tr h="515343">
                <a:tc>
                  <a:txBody>
                    <a:bodyPr/>
                    <a:lstStyle/>
                    <a:p>
                      <a:r>
                        <a:rPr lang="en-US" sz="1600" dirty="0"/>
                        <a:t>Source of energy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Pros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Cons 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2018 (Israel)</a:t>
                      </a:r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world</a:t>
                      </a:r>
                      <a:endParaRPr lang="en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701038"/>
                  </a:ext>
                </a:extLst>
              </a:tr>
              <a:tr h="105780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Water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not pollute water or air</a:t>
                      </a:r>
                    </a:p>
                    <a:p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change the temperature and flow of water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Disturb river habitats and fish populations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Expensive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Affected by droughts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</a:t>
                      </a:r>
                    </a:p>
                    <a:p>
                      <a:pPr algn="ctr"/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Mediterranean Sea</a:t>
                      </a:r>
                      <a:endParaRPr lang="en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17%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840303"/>
                  </a:ext>
                </a:extLst>
              </a:tr>
              <a:tr h="9764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not pollute air or water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 operating costs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 potential for powering homes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Intermittent and unpredictable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result in death of bats and birds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Noise and visual pollution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Biological impacts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1-6%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Genesis wind in Golan</a:t>
                      </a:r>
                      <a:endParaRPr lang="en-I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8.4%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300439"/>
                  </a:ext>
                </a:extLst>
              </a:tr>
              <a:tr h="105780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Solar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Abundant, renewable, and sustainable source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not pollute the air or water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upfront investment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Intermittent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Solar panel production emits potent greenhouse gases 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Requires large space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Hard to stoke up solar energy</a:t>
                      </a:r>
                      <a:endParaRPr lang="en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1-6%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Negev desert region</a:t>
                      </a:r>
                      <a:endParaRPr lang="en-IL" sz="1400" dirty="0"/>
                    </a:p>
                    <a:p>
                      <a:pPr algn="ctr"/>
                      <a:endParaRPr lang="en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4%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64315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4BEC519-A5CE-4B2A-A954-5E8538FAA3C9}"/>
              </a:ext>
            </a:extLst>
          </p:cNvPr>
          <p:cNvSpPr txBox="1"/>
          <p:nvPr/>
        </p:nvSpPr>
        <p:spPr>
          <a:xfrm>
            <a:off x="2761129" y="534297"/>
            <a:ext cx="65083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Renewable sources of energy</a:t>
            </a:r>
            <a:endParaRPr lang="en-IL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67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17CDD6-2F70-460C-BF7C-4F91432B5ACB}"/>
              </a:ext>
            </a:extLst>
          </p:cNvPr>
          <p:cNvSpPr txBox="1"/>
          <p:nvPr/>
        </p:nvSpPr>
        <p:spPr>
          <a:xfrm>
            <a:off x="4204447" y="412377"/>
            <a:ext cx="2635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Conclusion</a:t>
            </a:r>
            <a:endParaRPr lang="en-IL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EB2C25-4053-4D10-A985-444731F35156}"/>
              </a:ext>
            </a:extLst>
          </p:cNvPr>
          <p:cNvSpPr txBox="1"/>
          <p:nvPr/>
        </p:nvSpPr>
        <p:spPr>
          <a:xfrm>
            <a:off x="582705" y="1110926"/>
            <a:ext cx="115017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800" b="1" dirty="0"/>
              <a:t>We must decrease our energy production from nonrenewable sources</a:t>
            </a:r>
          </a:p>
          <a:p>
            <a:pPr marL="342900" indent="-342900" algn="just">
              <a:buAutoNum type="arabicPeriod"/>
            </a:pPr>
            <a:endParaRPr lang="en-US" sz="2800" b="1" dirty="0"/>
          </a:p>
          <a:p>
            <a:pPr marL="342900" indent="-342900" algn="just">
              <a:buAutoNum type="arabicPeriod"/>
            </a:pPr>
            <a:r>
              <a:rPr lang="en-US" sz="2800" b="1" dirty="0"/>
              <a:t>We must increase our energy production from renewable sources</a:t>
            </a:r>
          </a:p>
          <a:p>
            <a:pPr marL="342900" indent="-342900" algn="just">
              <a:buAutoNum type="arabicPeriod"/>
            </a:pPr>
            <a:endParaRPr lang="en-US" sz="2800" b="1" dirty="0"/>
          </a:p>
          <a:p>
            <a:pPr marL="342900" indent="-342900" algn="just">
              <a:buAutoNum type="arabicPeriod"/>
            </a:pPr>
            <a:r>
              <a:rPr lang="en-US" sz="2800" b="1" dirty="0"/>
              <a:t>We think that the best renewable source of energy for Israel is solar source</a:t>
            </a:r>
          </a:p>
          <a:p>
            <a:pPr marL="342900" indent="-342900" algn="just">
              <a:buAutoNum type="arabicPeriod"/>
            </a:pPr>
            <a:endParaRPr lang="en-US" sz="2800" b="1" dirty="0"/>
          </a:p>
          <a:p>
            <a:pPr marL="342900" indent="-342900" algn="just">
              <a:buAutoNum type="arabicPeriod"/>
            </a:pPr>
            <a:r>
              <a:rPr lang="en-US" sz="2800" b="1" dirty="0"/>
              <a:t>Solar energy requires large field. Israel has a limited space</a:t>
            </a:r>
          </a:p>
          <a:p>
            <a:pPr marL="342900" indent="-342900" algn="just">
              <a:buAutoNum type="arabicPeriod"/>
            </a:pPr>
            <a:endParaRPr lang="en-US" sz="2800" b="1" dirty="0"/>
          </a:p>
          <a:p>
            <a:pPr marL="342900" indent="-342900" algn="just">
              <a:buAutoNum type="arabicPeriod"/>
            </a:pPr>
            <a:r>
              <a:rPr lang="en-US" sz="2800" b="1" dirty="0"/>
              <a:t>We must develop energy capacity of solar panels and their energy stockage capacity</a:t>
            </a:r>
            <a:endParaRPr lang="en-IL" sz="2800" b="1" dirty="0"/>
          </a:p>
        </p:txBody>
      </p:sp>
    </p:spTree>
    <p:extLst>
      <p:ext uri="{BB962C8B-B14F-4D97-AF65-F5344CB8AC3E}">
        <p14:creationId xmlns:p14="http://schemas.microsoft.com/office/powerpoint/2010/main" val="33058354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816</TotalTime>
  <Words>523</Words>
  <Application>Microsoft Office PowerPoint</Application>
  <PresentationFormat>Widescreen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herrmann</dc:creator>
  <cp:lastModifiedBy>sharon herrmann</cp:lastModifiedBy>
  <cp:revision>11</cp:revision>
  <dcterms:created xsi:type="dcterms:W3CDTF">2022-03-06T15:24:16Z</dcterms:created>
  <dcterms:modified xsi:type="dcterms:W3CDTF">2022-03-10T15:10:04Z</dcterms:modified>
</cp:coreProperties>
</file>