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58" r:id="rId5"/>
    <p:sldId id="260" r:id="rId6"/>
    <p:sldId id="271" r:id="rId7"/>
    <p:sldId id="272" r:id="rId8"/>
    <p:sldId id="273" r:id="rId9"/>
    <p:sldId id="268" r:id="rId10"/>
    <p:sldId id="264" r:id="rId11"/>
    <p:sldId id="276" r:id="rId12"/>
    <p:sldId id="274" r:id="rId13"/>
    <p:sldId id="265" r:id="rId14"/>
    <p:sldId id="266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C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3ED8A0-A377-40A5-A041-C9138E8C1B26}" v="2" dt="2022-03-08T18:43:16.488"/>
    <p1510:client id="{B1E911E2-D1B3-48DA-AC14-340253A4196F}" v="31" dt="2022-03-09T13:16:08.1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/>
              <a:t>Зразок підзаголовка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12E9-6658-4CF8-BA61-F1FF56EDFDF0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EDEF-EA33-43E2-BDF3-EE2D260AF636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12E9-6658-4CF8-BA61-F1FF56EDFDF0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EDEF-EA33-43E2-BDF3-EE2D260AF63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12E9-6658-4CF8-BA61-F1FF56EDFDF0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EDEF-EA33-43E2-BDF3-EE2D260AF63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12E9-6658-4CF8-BA61-F1FF56EDFDF0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EDEF-EA33-43E2-BDF3-EE2D260AF63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12E9-6658-4CF8-BA61-F1FF56EDFDF0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EDEF-EA33-43E2-BDF3-EE2D260AF636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12E9-6658-4CF8-BA61-F1FF56EDFDF0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EDEF-EA33-43E2-BDF3-EE2D260AF63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/>
              <a:t>Зразок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/>
              <a:t>Зразок тексту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12E9-6658-4CF8-BA61-F1FF56EDFDF0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EDEF-EA33-43E2-BDF3-EE2D260AF63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12E9-6658-4CF8-BA61-F1FF56EDFDF0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EDEF-EA33-43E2-BDF3-EE2D260AF63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12E9-6658-4CF8-BA61-F1FF56EDFDF0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EDEF-EA33-43E2-BDF3-EE2D260AF63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uk-UA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12E9-6658-4CF8-BA61-F1FF56EDFDF0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EDEF-EA33-43E2-BDF3-EE2D260AF63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12E9-6658-4CF8-BA61-F1FF56EDFDF0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7E6EDEF-EA33-43E2-BDF3-EE2D260AF636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/>
              <a:t>Зразок тексту</a:t>
            </a:r>
          </a:p>
          <a:p>
            <a:pPr lvl="1" eaLnBrk="1" latinLnBrk="0" hangingPunct="1"/>
            <a:r>
              <a:rPr kumimoji="0" lang="uk-UA"/>
              <a:t>Другий рівень</a:t>
            </a:r>
          </a:p>
          <a:p>
            <a:pPr lvl="2" eaLnBrk="1" latinLnBrk="0" hangingPunct="1"/>
            <a:r>
              <a:rPr kumimoji="0" lang="uk-UA"/>
              <a:t>Третій рівень</a:t>
            </a:r>
          </a:p>
          <a:p>
            <a:pPr lvl="3" eaLnBrk="1" latinLnBrk="0" hangingPunct="1"/>
            <a:r>
              <a:rPr kumimoji="0" lang="uk-UA"/>
              <a:t>Четвертий рівень</a:t>
            </a:r>
          </a:p>
          <a:p>
            <a:pPr lvl="4" eaLnBrk="1" latinLnBrk="0" hangingPunct="1"/>
            <a:r>
              <a:rPr kumimoji="0" lang="uk-UA"/>
              <a:t>П'ятий рівень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E412E9-6658-4CF8-BA61-F1FF56EDFDF0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E6EDEF-EA33-43E2-BDF3-EE2D260AF636}" type="slidenum">
              <a:rPr lang="uk-UA" smtClean="0"/>
              <a:t>‹#›</a:t>
            </a:fld>
            <a:endParaRPr lang="uk-U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728191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Municipal institution of the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Lviv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regional council "Multidisciplinary</a:t>
            </a:r>
            <a:b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educational and rehabilitation center named after St.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Mykolay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uk-UA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l-PL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Ukraine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l-PL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Lviv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ryukhovychi</a:t>
            </a:r>
            <a:b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Nezalezhnosti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Ukrainy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</a:t>
            </a:r>
            <a:r>
              <a:rPr lang="pl-P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User\Desktop\фото до проекту ВОДА\завантаже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273630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7D79503-CBFF-491B-976A-6279693E27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466924"/>
            <a:ext cx="1584176" cy="125274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71007B3-9CE4-4A0A-9385-D8EF021ABC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879" y="5466923"/>
            <a:ext cx="3166120" cy="125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17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2" y="978464"/>
            <a:ext cx="8229600" cy="43431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Calculations of the group "Hygiene experts"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Calculation of water saving during the school year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 washing frequency: 8 times per day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days: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165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Participants: 123 students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1.2×8×165×123= 194832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 200K liters of water per year</a:t>
            </a:r>
            <a:endParaRPr lang="uk-UA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01008"/>
            <a:ext cx="2592288" cy="2957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1988840"/>
            <a:ext cx="254044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233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/>
          <p:cNvSpPr>
            <a:spLocks noGrp="1"/>
          </p:cNvSpPr>
          <p:nvPr>
            <p:ph type="body" idx="1"/>
          </p:nvPr>
        </p:nvSpPr>
        <p:spPr>
          <a:xfrm>
            <a:off x="323528" y="764704"/>
            <a:ext cx="4104456" cy="115212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consumption when brushing teeth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half" idx="3"/>
          </p:nvPr>
        </p:nvSpPr>
        <p:spPr>
          <a:xfrm>
            <a:off x="4644008" y="908721"/>
            <a:ext cx="4320480" cy="864096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consumption when washing hands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Місце для вмісту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912597390"/>
              </p:ext>
            </p:extLst>
          </p:nvPr>
        </p:nvGraphicFramePr>
        <p:xfrm>
          <a:off x="395536" y="1844824"/>
          <a:ext cx="3826768" cy="2219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3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Brushing teeth</a:t>
                      </a:r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1" marR="44891"/>
                </a:tc>
                <a:tc>
                  <a:txBody>
                    <a:bodyPr/>
                    <a:lstStyle/>
                    <a:p>
                      <a:r>
                        <a:rPr lang="pl-PL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iters</a:t>
                      </a:r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1" marR="448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35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Without turning off the tap</a:t>
                      </a:r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1" marR="44891"/>
                </a:tc>
                <a:tc>
                  <a:txBody>
                    <a:bodyPr/>
                    <a:lstStyle/>
                    <a:p>
                      <a:r>
                        <a:rPr lang="uk-UA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31080</a:t>
                      </a:r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1" marR="448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Using a glass</a:t>
                      </a:r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1" marR="44891"/>
                </a:tc>
                <a:tc>
                  <a:txBody>
                    <a:bodyPr/>
                    <a:lstStyle/>
                    <a:p>
                      <a:r>
                        <a:rPr lang="uk-UA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840</a:t>
                      </a:r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1" marR="448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Saving</a:t>
                      </a:r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1" marR="44891"/>
                </a:tc>
                <a:tc>
                  <a:txBody>
                    <a:bodyPr/>
                    <a:lstStyle/>
                    <a:p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30240</a:t>
                      </a:r>
                    </a:p>
                  </a:txBody>
                  <a:tcPr marL="44891" marR="448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Місце для вмісту 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51263409"/>
              </p:ext>
            </p:extLst>
          </p:nvPr>
        </p:nvGraphicFramePr>
        <p:xfrm>
          <a:off x="4644008" y="1844824"/>
          <a:ext cx="4041776" cy="2203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9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l-PL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Washing</a:t>
                      </a:r>
                      <a:r>
                        <a:rPr lang="pl-PL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hands</a:t>
                      </a:r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iters</a:t>
                      </a:r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20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Without turning off the tap</a:t>
                      </a:r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2435400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682">
                <a:tc>
                  <a:txBody>
                    <a:bodyPr/>
                    <a:lstStyle/>
                    <a:p>
                      <a:r>
                        <a:rPr lang="pl-PL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urning off the tap</a:t>
                      </a:r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2240568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37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Saving</a:t>
                      </a:r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194832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Місце для тексту 2"/>
          <p:cNvSpPr txBox="1">
            <a:spLocks/>
          </p:cNvSpPr>
          <p:nvPr/>
        </p:nvSpPr>
        <p:spPr>
          <a:xfrm>
            <a:off x="755576" y="5805264"/>
            <a:ext cx="7848871" cy="573734"/>
          </a:xfrm>
          <a:prstGeom prst="rect">
            <a:avLst/>
          </a:prstGeom>
        </p:spPr>
        <p:txBody>
          <a:bodyPr vert="horz" lIns="45720" tIns="0" rIns="45720" bIns="0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400" b="1" kern="1200" cap="none" baseline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total water saving is about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225072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liters</a:t>
            </a:r>
            <a:endParaRPr lang="uk-UA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05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Tips</a:t>
            </a:r>
            <a:endParaRPr lang="uk-UA" sz="4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870141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Brush your teeth and use a glass of water to rinse your mouth</a:t>
            </a:r>
            <a:endParaRPr lang="uk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942149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 the instruction when washing your hands</a:t>
            </a:r>
            <a:endParaRPr lang="uk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Місце для вмісту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454" y="2420889"/>
            <a:ext cx="3754010" cy="3705274"/>
          </a:xfrm>
          <a:prstGeom prst="rect">
            <a:avLst/>
          </a:prstGeom>
        </p:spPr>
      </p:pic>
      <p:pic>
        <p:nvPicPr>
          <p:cNvPr id="3079" name="Picture 7" descr="C:\Users\User\Desktop\вода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03174"/>
            <a:ext cx="1089187" cy="1010922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User\Desktop\вода\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152" y="3276010"/>
            <a:ext cx="1356768" cy="997516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User\Desktop\вода\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533909"/>
            <a:ext cx="1096884" cy="1010921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User\Desktop\вода\97035943_577812676270709_4534741842528305152_n – копія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02" y="4519483"/>
            <a:ext cx="1111479" cy="1039771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User\Desktop\вода\схема_0 – копія (2)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62" r="5231" b="7637"/>
          <a:stretch/>
        </p:blipFill>
        <p:spPr bwMode="auto">
          <a:xfrm>
            <a:off x="683568" y="3284984"/>
            <a:ext cx="1324626" cy="988542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199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Closing the tap, reducing water flow - save on water, sewage and energy</a:t>
            </a:r>
            <a:endParaRPr lang="uk-U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72817"/>
            <a:ext cx="2372072" cy="216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\Desktop\фото до проекту ВОДА\370333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77552"/>
            <a:ext cx="2978696" cy="227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323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716800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attention!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910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664295"/>
          </a:xfrm>
        </p:spPr>
        <p:txBody>
          <a:bodyPr>
            <a:normAutofit fontScale="90000"/>
          </a:bodyPr>
          <a:lstStyle/>
          <a:p>
            <a:br>
              <a:rPr lang="uk-UA" dirty="0"/>
            </a:b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hool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project</a:t>
            </a:r>
            <a:b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“Water - the source of life”</a:t>
            </a:r>
            <a:b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5" name="Пі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1224136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026" name="Picture 2" descr="C:\Users\Us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138" y="3068960"/>
            <a:ext cx="2635650" cy="293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000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518772" y="818709"/>
            <a:ext cx="51333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Saint Nicholas School has 210 students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 descr="Obraz zawierający osoba, wewnątrz, stół, ściana&#10;&#10;Opis wygenerowany automatycznie">
            <a:extLst>
              <a:ext uri="{FF2B5EF4-FFF2-40B4-BE49-F238E27FC236}">
                <a16:creationId xmlns:a16="http://schemas.microsoft.com/office/drawing/2014/main" id="{8784BC3F-2B57-413E-8D08-378398F53C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653135"/>
            <a:ext cx="1578236" cy="2160241"/>
          </a:xfrm>
          <a:prstGeom prst="rect">
            <a:avLst/>
          </a:prstGeom>
          <a:ln w="38100">
            <a:solidFill>
              <a:srgbClr val="88CEE3"/>
            </a:solidFill>
          </a:ln>
        </p:spPr>
      </p:pic>
      <p:pic>
        <p:nvPicPr>
          <p:cNvPr id="6" name="Obraz 5" descr="Obraz zawierający woda, sport, basen, pływanie&#10;&#10;Opis wygenerowany automatycznie">
            <a:extLst>
              <a:ext uri="{FF2B5EF4-FFF2-40B4-BE49-F238E27FC236}">
                <a16:creationId xmlns:a16="http://schemas.microsoft.com/office/drawing/2014/main" id="{6BF24003-942C-4864-A43B-F7E81DDB46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030" y="4653136"/>
            <a:ext cx="3336474" cy="2160240"/>
          </a:xfrm>
          <a:prstGeom prst="rect">
            <a:avLst/>
          </a:prstGeom>
          <a:ln w="38100">
            <a:solidFill>
              <a:srgbClr val="88CEE3"/>
            </a:solidFill>
          </a:ln>
        </p:spPr>
      </p:pic>
      <p:pic>
        <p:nvPicPr>
          <p:cNvPr id="8" name="Obraz 7" descr="Obraz zawierający tekst, książka, półka, wewnątrz&#10;&#10;Opis wygenerowany automatycznie">
            <a:extLst>
              <a:ext uri="{FF2B5EF4-FFF2-40B4-BE49-F238E27FC236}">
                <a16:creationId xmlns:a16="http://schemas.microsoft.com/office/drawing/2014/main" id="{183AB24F-6D7D-420B-8E7F-7D86DD274F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224" y="1999608"/>
            <a:ext cx="2083562" cy="2600960"/>
          </a:xfrm>
          <a:prstGeom prst="rect">
            <a:avLst/>
          </a:prstGeom>
          <a:ln w="38100">
            <a:solidFill>
              <a:srgbClr val="88CEE3"/>
            </a:solidFill>
          </a:ln>
        </p:spPr>
      </p:pic>
      <p:pic>
        <p:nvPicPr>
          <p:cNvPr id="10" name="Obraz 9" descr="Obraz zawierający osoba, wewnątrz&#10;&#10;Opis wygenerowany automatycznie">
            <a:extLst>
              <a:ext uri="{FF2B5EF4-FFF2-40B4-BE49-F238E27FC236}">
                <a16:creationId xmlns:a16="http://schemas.microsoft.com/office/drawing/2014/main" id="{C340F5C2-9A3D-41EF-B797-AF4843D50E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002991"/>
            <a:ext cx="1872910" cy="2600960"/>
          </a:xfrm>
          <a:prstGeom prst="rect">
            <a:avLst/>
          </a:prstGeom>
          <a:ln w="38100">
            <a:solidFill>
              <a:srgbClr val="88CEE3"/>
            </a:solidFill>
          </a:ln>
        </p:spPr>
      </p:pic>
      <p:pic>
        <p:nvPicPr>
          <p:cNvPr id="12" name="Obraz 11" descr="Obraz zawierający tekst, stół, osoba, wewnątrz&#10;&#10;Opis wygenerowany automatycznie">
            <a:extLst>
              <a:ext uri="{FF2B5EF4-FFF2-40B4-BE49-F238E27FC236}">
                <a16:creationId xmlns:a16="http://schemas.microsoft.com/office/drawing/2014/main" id="{B46336A1-5D5B-40AA-8B67-79B3D3D812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659927"/>
            <a:ext cx="2363916" cy="2153450"/>
          </a:xfrm>
          <a:prstGeom prst="rect">
            <a:avLst/>
          </a:prstGeom>
          <a:ln w="38100">
            <a:solidFill>
              <a:srgbClr val="88CEE3"/>
            </a:solidFill>
          </a:ln>
        </p:spPr>
      </p:pic>
      <p:pic>
        <p:nvPicPr>
          <p:cNvPr id="14" name="Obraz 13" descr="Obraz zawierający tekst, osoba, dziecko, dziewczynka&#10;&#10;Opis wygenerowany automatycznie">
            <a:extLst>
              <a:ext uri="{FF2B5EF4-FFF2-40B4-BE49-F238E27FC236}">
                <a16:creationId xmlns:a16="http://schemas.microsoft.com/office/drawing/2014/main" id="{0FC512C3-FD06-43D0-A688-9B2F338169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431" y="2002991"/>
            <a:ext cx="2854073" cy="2591869"/>
          </a:xfrm>
          <a:prstGeom prst="rect">
            <a:avLst/>
          </a:prstGeom>
          <a:ln w="38100">
            <a:solidFill>
              <a:srgbClr val="88CEE3"/>
            </a:solidFill>
          </a:ln>
        </p:spPr>
      </p:pic>
      <p:pic>
        <p:nvPicPr>
          <p:cNvPr id="16" name="Obraz 15" descr="Obraz zawierający tekst, osoba, dziewczynka, mały&#10;&#10;Opis wygenerowany automatycznie">
            <a:extLst>
              <a:ext uri="{FF2B5EF4-FFF2-40B4-BE49-F238E27FC236}">
                <a16:creationId xmlns:a16="http://schemas.microsoft.com/office/drawing/2014/main" id="{84A23021-BFDA-4E03-9133-2A85AF42614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431" y="44624"/>
            <a:ext cx="2854073" cy="1894968"/>
          </a:xfrm>
          <a:prstGeom prst="rect">
            <a:avLst/>
          </a:prstGeom>
          <a:ln w="38100">
            <a:solidFill>
              <a:srgbClr val="88CEE3"/>
            </a:solidFill>
          </a:ln>
        </p:spPr>
      </p:pic>
      <p:pic>
        <p:nvPicPr>
          <p:cNvPr id="18" name="Obraz 17" descr="Obraz zawierający zewnętrzne, drzewo, ssak, koń&#10;&#10;Opis wygenerowany automatycznie">
            <a:extLst>
              <a:ext uri="{FF2B5EF4-FFF2-40B4-BE49-F238E27FC236}">
                <a16:creationId xmlns:a16="http://schemas.microsoft.com/office/drawing/2014/main" id="{D2727A44-0FC7-4CA0-A2F1-491F8F5645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224" y="4653136"/>
            <a:ext cx="1589178" cy="2160240"/>
          </a:xfrm>
          <a:prstGeom prst="rect">
            <a:avLst/>
          </a:prstGeom>
          <a:ln w="38100">
            <a:solidFill>
              <a:srgbClr val="88CEE3"/>
            </a:solidFill>
          </a:ln>
        </p:spPr>
      </p:pic>
      <p:pic>
        <p:nvPicPr>
          <p:cNvPr id="20" name="Obraz 19" descr="Obraz zawierający tekst&#10;&#10;Opis wygenerowany automatycznie">
            <a:extLst>
              <a:ext uri="{FF2B5EF4-FFF2-40B4-BE49-F238E27FC236}">
                <a16:creationId xmlns:a16="http://schemas.microsoft.com/office/drawing/2014/main" id="{86A584D2-1AC5-4BA4-816C-D6F91D25E5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034" y="1999608"/>
            <a:ext cx="2083562" cy="2606749"/>
          </a:xfrm>
          <a:prstGeom prst="rect">
            <a:avLst/>
          </a:prstGeom>
          <a:ln w="38100" cap="rnd">
            <a:solidFill>
              <a:srgbClr val="88CEE3"/>
            </a:solidFill>
          </a:ln>
        </p:spPr>
      </p:pic>
    </p:spTree>
    <p:extLst>
      <p:ext uri="{BB962C8B-B14F-4D97-AF65-F5344CB8AC3E}">
        <p14:creationId xmlns:p14="http://schemas.microsoft.com/office/powerpoint/2010/main" val="3047629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22413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br>
              <a:rPr lang="uk-UA" sz="2700" dirty="0"/>
            </a:br>
            <a:br>
              <a:rPr lang="uk-UA" sz="2700" dirty="0"/>
            </a:br>
            <a:br>
              <a:rPr lang="uk-UA" sz="2700" dirty="0"/>
            </a:br>
            <a:br>
              <a:rPr lang="uk-UA" sz="2700" dirty="0"/>
            </a:br>
            <a:br>
              <a:rPr lang="uk-UA" sz="2700" dirty="0"/>
            </a:br>
            <a:br>
              <a:rPr lang="uk-UA" sz="2700" dirty="0"/>
            </a:br>
            <a:br>
              <a:rPr lang="uk-UA" sz="2700" dirty="0"/>
            </a:br>
            <a:br>
              <a:rPr lang="uk-UA" sz="2700" dirty="0"/>
            </a:br>
            <a:br>
              <a:rPr lang="uk-UA" sz="2700" dirty="0"/>
            </a:br>
            <a:br>
              <a:rPr lang="uk-UA" sz="2700" dirty="0"/>
            </a:br>
            <a:br>
              <a:rPr lang="uk-UA" sz="2700" dirty="0"/>
            </a:br>
            <a:br>
              <a:rPr lang="uk-UA" sz="2700" dirty="0"/>
            </a:br>
            <a:br>
              <a:rPr lang="uk-UA" sz="2700" dirty="0"/>
            </a:br>
            <a:r>
              <a:rPr lang="uk-UA" dirty="0"/>
              <a:t> </a:t>
            </a:r>
            <a:br>
              <a:rPr lang="uk-UA" dirty="0"/>
            </a:b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Relevance of the project</a:t>
            </a: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daily habits can help save water</a:t>
            </a:r>
            <a:endParaRPr lang="uk-UA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sz="half" idx="1"/>
          </p:nvPr>
        </p:nvSpPr>
        <p:spPr>
          <a:xfrm>
            <a:off x="457200" y="2276872"/>
            <a:ext cx="4114800" cy="41044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purpose of the project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 the importance of water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demonstrate how you can save water by changing your habits</a:t>
            </a:r>
            <a:endParaRPr lang="uk-UA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60DBB08-6359-4DEC-9D47-D4BAA77CF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20888"/>
            <a:ext cx="471601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53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D3F6A8C5-A0D5-45BB-82D2-8C857564D5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692" y="2276872"/>
            <a:ext cx="4843596" cy="41037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2016224"/>
          </a:xfrm>
        </p:spPr>
        <p:txBody>
          <a:bodyPr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Hypothesis</a:t>
            </a:r>
            <a:b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 save water by</a:t>
            </a:r>
            <a:r>
              <a:rPr lang="uk-UA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uk-UA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 </a:t>
            </a:r>
          </a:p>
          <a:p>
            <a:endParaRPr lang="uk-UA" dirty="0"/>
          </a:p>
        </p:txBody>
      </p:sp>
      <p:pic>
        <p:nvPicPr>
          <p:cNvPr id="2051" name="Picture 3" descr="C:\Users\User\Desktop\завантаженн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42" y="2420888"/>
            <a:ext cx="337055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524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28699"/>
            <a:ext cx="8229600" cy="396045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experiment of the group “Dental experts”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2276871"/>
            <a:ext cx="4038600" cy="407805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b="1" dirty="0"/>
              <a:t> 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Brushing your teeth without turning off the tap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br>
              <a:rPr lang="uk-UA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Teeth brushing time is</a:t>
            </a:r>
            <a:endParaRPr lang="uk-UA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minute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seconds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this time, 7.4 liters of water will flow out of the tap</a:t>
            </a:r>
            <a:br>
              <a:rPr lang="uk-UA" dirty="0"/>
            </a:br>
            <a:endParaRPr lang="uk-U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2168861"/>
            <a:ext cx="2892551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\Desktop\фото до проекту ВОДА\273941408_1295003981003965_4768906051937960107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6"/>
          <a:stretch/>
        </p:blipFill>
        <p:spPr bwMode="auto">
          <a:xfrm>
            <a:off x="6876255" y="4149081"/>
            <a:ext cx="2005125" cy="225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D942192-7E59-4D41-8D11-79012D3F1DC9}"/>
              </a:ext>
            </a:extLst>
          </p:cNvPr>
          <p:cNvSpPr txBox="1">
            <a:spLocks/>
          </p:cNvSpPr>
          <p:nvPr/>
        </p:nvSpPr>
        <p:spPr>
          <a:xfrm>
            <a:off x="323528" y="1196752"/>
            <a:ext cx="8229600" cy="828093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spcAft>
                <a:spcPts val="1800"/>
              </a:spcAft>
            </a:pP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MUCH WATER DO WE CONSUME WHEN WE BRUSH OUR TEETH?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895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br>
              <a:rPr lang="uk-UA" dirty="0"/>
            </a:br>
            <a:br>
              <a:rPr lang="uk-UA" dirty="0"/>
            </a:br>
            <a:r>
              <a:rPr lang="uk-UA" dirty="0"/>
              <a:t>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539552" y="836712"/>
            <a:ext cx="4038600" cy="5442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/>
              <a:t>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Brushing your teeth using a glass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use a glass when brushing your teeth, you only need 200 ml (0.2 liters) of water.</a:t>
            </a:r>
            <a:br>
              <a:rPr lang="uk-UA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06" y="1628800"/>
            <a:ext cx="2876550" cy="3823027"/>
          </a:xfrm>
        </p:spPr>
      </p:pic>
      <p:pic>
        <p:nvPicPr>
          <p:cNvPr id="1026" name="Picture 2" descr="C:\Users\User\Desktop\фото до проекту ВОДА\273929465_1122452745194778_842448377078063252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645024"/>
            <a:ext cx="216723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514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37923"/>
            <a:ext cx="7632848" cy="93610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Calculations of the group "Dental Experts"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07504" y="1920085"/>
            <a:ext cx="4388296" cy="44348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Calculation of water saving during the school year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Teeth brush frequency: twice a day</a:t>
            </a:r>
            <a:endParaRPr lang="uk-UA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Participants: 15 students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weeks: 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7.2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×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×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× 35 × 15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30240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 30K liters of water per year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57"/>
          <a:stretch/>
        </p:blipFill>
        <p:spPr>
          <a:xfrm>
            <a:off x="4788024" y="1772817"/>
            <a:ext cx="2651584" cy="3384376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789040"/>
            <a:ext cx="1891295" cy="2513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936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"Hygiene experts"</a:t>
            </a:r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 how much you can save if you close the tap during:</a:t>
            </a:r>
          </a:p>
          <a:p>
            <a:pPr algn="just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 washing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experiment found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save about 1.2 liters of water per one hand wash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Місце для вмісту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892" y="1916833"/>
            <a:ext cx="2268252" cy="3024336"/>
          </a:xfrm>
        </p:spPr>
      </p:pic>
      <p:pic>
        <p:nvPicPr>
          <p:cNvPr id="4098" name="Picture 2" descr="C:\Users\User\Desktop\фото до проекту ВОДА\273825407_990234501581967_5925114781748479870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94140"/>
            <a:ext cx="2291203" cy="304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0822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ік">
  <a:themeElements>
    <a:clrScheme name="Поті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і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і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1009</TotalTime>
  <Words>447</Words>
  <Application>Microsoft Office PowerPoint</Application>
  <PresentationFormat>Pokaz na ekranie (4:3)</PresentationFormat>
  <Paragraphs>67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0" baseType="lpstr">
      <vt:lpstr>Calibri</vt:lpstr>
      <vt:lpstr>Constantia</vt:lpstr>
      <vt:lpstr>Times New Roman</vt:lpstr>
      <vt:lpstr>Wingdings</vt:lpstr>
      <vt:lpstr>Wingdings 2</vt:lpstr>
      <vt:lpstr>Потік</vt:lpstr>
      <vt:lpstr>Municipal institution of the Lviv regional council "Multidisciplinary educational and rehabilitation center named after St. Mykolay"</vt:lpstr>
      <vt:lpstr> School project “Water - the source of life” </vt:lpstr>
      <vt:lpstr>Prezentacja programu PowerPoint</vt:lpstr>
      <vt:lpstr>               Relevance of the project: How daily habits can help save water</vt:lpstr>
      <vt:lpstr>Hypothesis You can save water by: </vt:lpstr>
      <vt:lpstr>Training experiment of the group “Dental experts”</vt:lpstr>
      <vt:lpstr>   </vt:lpstr>
      <vt:lpstr>Calculations of the group "Dental Experts"</vt:lpstr>
      <vt:lpstr>Group "Hygiene experts"</vt:lpstr>
      <vt:lpstr>Calculations of the group "Hygiene experts"</vt:lpstr>
      <vt:lpstr>Prezentacja programu PowerPoint</vt:lpstr>
      <vt:lpstr>Tips</vt:lpstr>
      <vt:lpstr>Conclusion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КЗ ЛОР «Багатопрофільний навчально-реабілітаційний центр Святого Миколая»</dc:title>
  <dc:creator>User</dc:creator>
  <cp:lastModifiedBy>Ivan Falchuk</cp:lastModifiedBy>
  <cp:revision>99</cp:revision>
  <dcterms:created xsi:type="dcterms:W3CDTF">2022-02-15T10:42:36Z</dcterms:created>
  <dcterms:modified xsi:type="dcterms:W3CDTF">2022-03-14T12:12:21Z</dcterms:modified>
</cp:coreProperties>
</file>