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Amatic SC"/>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maticSC-bold.fntdata"/><Relationship Id="rId14" Type="http://schemas.openxmlformats.org/officeDocument/2006/relationships/font" Target="fonts/AmaticSC-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1d9aa2d33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1d9aa2d33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ea3259da6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ea3259da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d9aa2d33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d9aa2d33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ea3259da6_5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ea3259da6_5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ea3259da6_5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1ea3259da6_5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ea3259da6_5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1ea3259da6_5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ea3259da6_5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1ea3259da6_5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w"/>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rotary.org.il/" TargetMode="External"/><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hyperlink" Target="https://www.reshetmofet.org/" TargetMode="External"/><Relationship Id="rId6" Type="http://schemas.openxmlformats.org/officeDocument/2006/relationships/image" Target="../media/image18.png"/><Relationship Id="rId7" Type="http://schemas.openxmlformats.org/officeDocument/2006/relationships/hyperlink" Target="https://nhs.org.il/" TargetMode="External"/><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eshkol.info/" TargetMode="External"/><Relationship Id="rId4" Type="http://schemas.openxmlformats.org/officeDocument/2006/relationships/image" Target="../media/image10.png"/><Relationship Id="rId5" Type="http://schemas.openxmlformats.org/officeDocument/2006/relationships/hyperlink" Target="https://goo.gl/maps/c8vCnxzpC1wKG3ay7" TargetMode="External"/><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14750" y="676725"/>
            <a:ext cx="8914500" cy="792600"/>
          </a:xfrm>
          <a:prstGeom prst="rect">
            <a:avLst/>
          </a:prstGeom>
        </p:spPr>
        <p:txBody>
          <a:bodyPr anchorCtr="0" anchor="b" bIns="91425" lIns="91425" spcFirstLastPara="1" rIns="91425" wrap="square" tIns="91425">
            <a:noAutofit/>
          </a:bodyPr>
          <a:lstStyle/>
          <a:p>
            <a:pPr indent="0" lvl="0" marL="0" rtl="0" algn="ctr">
              <a:lnSpc>
                <a:spcPct val="150000"/>
              </a:lnSpc>
              <a:spcBef>
                <a:spcPts val="0"/>
              </a:spcBef>
              <a:spcAft>
                <a:spcPts val="0"/>
              </a:spcAft>
              <a:buNone/>
            </a:pPr>
            <a:r>
              <a:rPr lang="iw" sz="3500">
                <a:latin typeface="Narkisim"/>
                <a:ea typeface="Narkisim"/>
                <a:cs typeface="Narkisim"/>
                <a:sym typeface="Narkisim"/>
              </a:rPr>
              <a:t>The </a:t>
            </a:r>
            <a:r>
              <a:rPr lang="iw" sz="3500">
                <a:latin typeface="Narkisim"/>
                <a:ea typeface="Narkisim"/>
                <a:cs typeface="Narkisim"/>
                <a:sym typeface="Narkisim"/>
              </a:rPr>
              <a:t>effects</a:t>
            </a:r>
            <a:r>
              <a:rPr lang="iw" sz="3500">
                <a:latin typeface="Narkisim"/>
                <a:ea typeface="Narkisim"/>
                <a:cs typeface="Narkisim"/>
                <a:sym typeface="Narkisim"/>
              </a:rPr>
              <a:t> of different planting and growing strategies on the growth of lettuce plants </a:t>
            </a:r>
            <a:endParaRPr sz="3500">
              <a:latin typeface="Narkisim"/>
              <a:ea typeface="Narkisim"/>
              <a:cs typeface="Narkisim"/>
              <a:sym typeface="Narkisim"/>
            </a:endParaRPr>
          </a:p>
        </p:txBody>
      </p:sp>
      <p:pic>
        <p:nvPicPr>
          <p:cNvPr id="55" name="Google Shape;55;p13">
            <a:hlinkClick r:id="rId3"/>
          </p:cNvPr>
          <p:cNvPicPr preferRelativeResize="0"/>
          <p:nvPr/>
        </p:nvPicPr>
        <p:blipFill>
          <a:blip r:embed="rId4">
            <a:alphaModFix/>
          </a:blip>
          <a:stretch>
            <a:fillRect/>
          </a:stretch>
        </p:blipFill>
        <p:spPr>
          <a:xfrm>
            <a:off x="114750" y="2254625"/>
            <a:ext cx="1780904" cy="792600"/>
          </a:xfrm>
          <a:prstGeom prst="rect">
            <a:avLst/>
          </a:prstGeom>
          <a:noFill/>
          <a:ln>
            <a:noFill/>
          </a:ln>
        </p:spPr>
      </p:pic>
      <p:pic>
        <p:nvPicPr>
          <p:cNvPr id="56" name="Google Shape;56;p13">
            <a:hlinkClick r:id="rId5"/>
          </p:cNvPr>
          <p:cNvPicPr preferRelativeResize="0"/>
          <p:nvPr/>
        </p:nvPicPr>
        <p:blipFill>
          <a:blip r:embed="rId6">
            <a:alphaModFix/>
          </a:blip>
          <a:stretch>
            <a:fillRect/>
          </a:stretch>
        </p:blipFill>
        <p:spPr>
          <a:xfrm>
            <a:off x="2143510" y="1313673"/>
            <a:ext cx="1733550" cy="1733550"/>
          </a:xfrm>
          <a:prstGeom prst="rect">
            <a:avLst/>
          </a:prstGeom>
          <a:noFill/>
          <a:ln>
            <a:noFill/>
          </a:ln>
        </p:spPr>
      </p:pic>
      <p:pic>
        <p:nvPicPr>
          <p:cNvPr id="57" name="Google Shape;57;p13">
            <a:hlinkClick r:id="rId7"/>
          </p:cNvPr>
          <p:cNvPicPr preferRelativeResize="0"/>
          <p:nvPr/>
        </p:nvPicPr>
        <p:blipFill>
          <a:blip r:embed="rId8">
            <a:alphaModFix/>
          </a:blip>
          <a:stretch>
            <a:fillRect/>
          </a:stretch>
        </p:blipFill>
        <p:spPr>
          <a:xfrm>
            <a:off x="4239663" y="1624950"/>
            <a:ext cx="3195637" cy="1422284"/>
          </a:xfrm>
          <a:prstGeom prst="rect">
            <a:avLst/>
          </a:prstGeom>
          <a:noFill/>
          <a:ln>
            <a:noFill/>
          </a:ln>
        </p:spPr>
      </p:pic>
      <p:pic>
        <p:nvPicPr>
          <p:cNvPr id="58" name="Google Shape;58;p13"/>
          <p:cNvPicPr preferRelativeResize="0"/>
          <p:nvPr/>
        </p:nvPicPr>
        <p:blipFill>
          <a:blip r:embed="rId9">
            <a:alphaModFix/>
          </a:blip>
          <a:stretch>
            <a:fillRect/>
          </a:stretch>
        </p:blipFill>
        <p:spPr>
          <a:xfrm>
            <a:off x="7544774" y="1469325"/>
            <a:ext cx="1340049" cy="1733550"/>
          </a:xfrm>
          <a:prstGeom prst="rect">
            <a:avLst/>
          </a:prstGeom>
          <a:noFill/>
          <a:ln>
            <a:noFill/>
          </a:ln>
        </p:spPr>
      </p:pic>
      <p:sp>
        <p:nvSpPr>
          <p:cNvPr id="59" name="Google Shape;59;p13"/>
          <p:cNvSpPr txBox="1"/>
          <p:nvPr>
            <p:ph type="ctrTitle"/>
          </p:nvPr>
        </p:nvSpPr>
        <p:spPr>
          <a:xfrm>
            <a:off x="114750" y="3345075"/>
            <a:ext cx="8914500" cy="1185000"/>
          </a:xfrm>
          <a:prstGeom prst="rect">
            <a:avLst/>
          </a:prstGeom>
        </p:spPr>
        <p:txBody>
          <a:bodyPr anchorCtr="0" anchor="b" bIns="91425" lIns="91425" spcFirstLastPara="1" rIns="91425" wrap="square" tIns="91425">
            <a:noAutofit/>
          </a:bodyPr>
          <a:lstStyle/>
          <a:p>
            <a:pPr indent="0" lvl="0" marL="0" rtl="1" algn="ctr">
              <a:lnSpc>
                <a:spcPct val="150000"/>
              </a:lnSpc>
              <a:spcBef>
                <a:spcPts val="0"/>
              </a:spcBef>
              <a:spcAft>
                <a:spcPts val="0"/>
              </a:spcAft>
              <a:buNone/>
            </a:pPr>
            <a:r>
              <a:rPr lang="iw" sz="3500">
                <a:latin typeface="Narkisim"/>
                <a:ea typeface="Narkisim"/>
                <a:cs typeface="Narkisim"/>
                <a:sym typeface="Narkisim"/>
              </a:rPr>
              <a:t> </a:t>
            </a:r>
            <a:endParaRPr sz="3500">
              <a:latin typeface="Narkisim"/>
              <a:ea typeface="Narkisim"/>
              <a:cs typeface="Narkisim"/>
              <a:sym typeface="Narkisim"/>
            </a:endParaRPr>
          </a:p>
          <a:p>
            <a:pPr indent="0" lvl="0" marL="0" rtl="0" algn="ctr">
              <a:lnSpc>
                <a:spcPct val="150000"/>
              </a:lnSpc>
              <a:spcBef>
                <a:spcPts val="0"/>
              </a:spcBef>
              <a:spcAft>
                <a:spcPts val="0"/>
              </a:spcAft>
              <a:buNone/>
            </a:pPr>
            <a:r>
              <a:rPr lang="iw" sz="3500">
                <a:latin typeface="Narkisim"/>
                <a:ea typeface="Narkisim"/>
                <a:cs typeface="Narkisim"/>
                <a:sym typeface="Narkisim"/>
              </a:rPr>
              <a:t>The effects of different pumps on the flow speed of water in a hydroponic system</a:t>
            </a:r>
            <a:endParaRPr sz="3500">
              <a:latin typeface="Narkisim"/>
              <a:ea typeface="Narkisim"/>
              <a:cs typeface="Narkisim"/>
              <a:sym typeface="Narkisi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3063400" y="-99550"/>
            <a:ext cx="608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w" sz="3700" u="sng">
                <a:latin typeface="Amatic SC"/>
                <a:ea typeface="Amatic SC"/>
                <a:cs typeface="Amatic SC"/>
                <a:sym typeface="Amatic SC"/>
              </a:rPr>
              <a:t>  </a:t>
            </a:r>
            <a:r>
              <a:rPr b="1" lang="iw" sz="3700" u="sng">
                <a:latin typeface="Amatic SC"/>
                <a:ea typeface="Amatic SC"/>
                <a:cs typeface="Amatic SC"/>
                <a:sym typeface="Amatic SC"/>
              </a:rPr>
              <a:t>Where are we? Eshkol County  </a:t>
            </a:r>
            <a:endParaRPr b="1" sz="3700" u="sng">
              <a:latin typeface="Amatic SC"/>
              <a:ea typeface="Amatic SC"/>
              <a:cs typeface="Amatic SC"/>
              <a:sym typeface="Amatic SC"/>
            </a:endParaRPr>
          </a:p>
          <a:p>
            <a:pPr indent="0" lvl="0" marL="0" rtl="1" algn="r">
              <a:spcBef>
                <a:spcPts val="0"/>
              </a:spcBef>
              <a:spcAft>
                <a:spcPts val="0"/>
              </a:spcAft>
              <a:buNone/>
            </a:pPr>
            <a:r>
              <a:t/>
            </a:r>
            <a:endParaRPr b="1" sz="3700" u="sng">
              <a:latin typeface="Amatic SC"/>
              <a:ea typeface="Amatic SC"/>
              <a:cs typeface="Amatic SC"/>
              <a:sym typeface="Amatic SC"/>
            </a:endParaRPr>
          </a:p>
        </p:txBody>
      </p:sp>
      <p:pic>
        <p:nvPicPr>
          <p:cNvPr id="65" name="Google Shape;65;p14">
            <a:hlinkClick r:id="rId3"/>
          </p:cNvPr>
          <p:cNvPicPr preferRelativeResize="0"/>
          <p:nvPr/>
        </p:nvPicPr>
        <p:blipFill>
          <a:blip r:embed="rId4">
            <a:alphaModFix/>
          </a:blip>
          <a:stretch>
            <a:fillRect/>
          </a:stretch>
        </p:blipFill>
        <p:spPr>
          <a:xfrm>
            <a:off x="3063400" y="1951185"/>
            <a:ext cx="6080599" cy="3192315"/>
          </a:xfrm>
          <a:prstGeom prst="rect">
            <a:avLst/>
          </a:prstGeom>
          <a:noFill/>
          <a:ln>
            <a:noFill/>
          </a:ln>
        </p:spPr>
      </p:pic>
      <p:sp>
        <p:nvSpPr>
          <p:cNvPr id="66" name="Google Shape;66;p14"/>
          <p:cNvSpPr txBox="1"/>
          <p:nvPr/>
        </p:nvSpPr>
        <p:spPr>
          <a:xfrm>
            <a:off x="3181600" y="473150"/>
            <a:ext cx="5844300" cy="2516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iw" sz="1900">
                <a:latin typeface="Narkisim"/>
                <a:ea typeface="Narkisim"/>
                <a:cs typeface="Narkisim"/>
                <a:sym typeface="Narkisim"/>
              </a:rPr>
              <a:t>County area: 1,000 square km</a:t>
            </a:r>
            <a:endParaRPr sz="1900">
              <a:latin typeface="Narkisim"/>
              <a:ea typeface="Narkisim"/>
              <a:cs typeface="Narkisim"/>
              <a:sym typeface="Narkisim"/>
            </a:endParaRPr>
          </a:p>
          <a:p>
            <a:pPr indent="0" lvl="0" marL="0" rtl="0" algn="l">
              <a:lnSpc>
                <a:spcPct val="150000"/>
              </a:lnSpc>
              <a:spcBef>
                <a:spcPts val="0"/>
              </a:spcBef>
              <a:spcAft>
                <a:spcPts val="0"/>
              </a:spcAft>
              <a:buNone/>
            </a:pPr>
            <a:r>
              <a:t/>
            </a:r>
            <a:endParaRPr sz="1900">
              <a:latin typeface="Narkisim"/>
              <a:ea typeface="Narkisim"/>
              <a:cs typeface="Narkisim"/>
              <a:sym typeface="Narkisim"/>
            </a:endParaRPr>
          </a:p>
          <a:p>
            <a:pPr indent="0" lvl="0" marL="0" rtl="0" algn="l">
              <a:lnSpc>
                <a:spcPct val="150000"/>
              </a:lnSpc>
              <a:spcBef>
                <a:spcPts val="0"/>
              </a:spcBef>
              <a:spcAft>
                <a:spcPts val="0"/>
              </a:spcAft>
              <a:buNone/>
            </a:pPr>
            <a:r>
              <a:rPr lang="iw" sz="1900">
                <a:latin typeface="Narkisim"/>
                <a:ea typeface="Narkisim"/>
                <a:cs typeface="Narkisim"/>
                <a:sym typeface="Narkisim"/>
              </a:rPr>
              <a:t>Agricultural land: 284 square km</a:t>
            </a:r>
            <a:endParaRPr sz="1900">
              <a:latin typeface="Narkisim"/>
              <a:ea typeface="Narkisim"/>
              <a:cs typeface="Narkisim"/>
              <a:sym typeface="Narkisim"/>
            </a:endParaRPr>
          </a:p>
          <a:p>
            <a:pPr indent="0" lvl="0" marL="0" rtl="0" algn="l">
              <a:spcBef>
                <a:spcPts val="0"/>
              </a:spcBef>
              <a:spcAft>
                <a:spcPts val="0"/>
              </a:spcAft>
              <a:buClr>
                <a:schemeClr val="dk1"/>
              </a:buClr>
              <a:buSzPts val="1100"/>
              <a:buFont typeface="Arial"/>
              <a:buNone/>
            </a:pPr>
            <a:r>
              <a:t/>
            </a:r>
            <a:endParaRPr sz="1900">
              <a:latin typeface="Narkisim"/>
              <a:ea typeface="Narkisim"/>
              <a:cs typeface="Narkisim"/>
              <a:sym typeface="Narkisim"/>
            </a:endParaRPr>
          </a:p>
          <a:p>
            <a:pPr indent="0" lvl="0" marL="0" rtl="0" algn="l">
              <a:spcBef>
                <a:spcPts val="0"/>
              </a:spcBef>
              <a:spcAft>
                <a:spcPts val="0"/>
              </a:spcAft>
              <a:buClr>
                <a:schemeClr val="dk1"/>
              </a:buClr>
              <a:buSzPts val="1100"/>
              <a:buFont typeface="Arial"/>
              <a:buNone/>
            </a:pPr>
            <a:r>
              <a:t/>
            </a:r>
            <a:endParaRPr sz="1900">
              <a:latin typeface="Narkisim"/>
              <a:ea typeface="Narkisim"/>
              <a:cs typeface="Narkisim"/>
              <a:sym typeface="Narkisim"/>
            </a:endParaRPr>
          </a:p>
          <a:p>
            <a:pPr indent="0" lvl="0" marL="0" rtl="0" algn="l">
              <a:spcBef>
                <a:spcPts val="0"/>
              </a:spcBef>
              <a:spcAft>
                <a:spcPts val="0"/>
              </a:spcAft>
              <a:buClr>
                <a:schemeClr val="dk1"/>
              </a:buClr>
              <a:buSzPts val="1100"/>
              <a:buFont typeface="Arial"/>
              <a:buNone/>
            </a:pPr>
            <a:r>
              <a:t/>
            </a:r>
            <a:endParaRPr>
              <a:latin typeface="Narkisim"/>
              <a:ea typeface="Narkisim"/>
              <a:cs typeface="Narkisim"/>
              <a:sym typeface="Narkisim"/>
            </a:endParaRPr>
          </a:p>
          <a:p>
            <a:pPr indent="0" lvl="0" marL="0" rtl="0" algn="l">
              <a:spcBef>
                <a:spcPts val="0"/>
              </a:spcBef>
              <a:spcAft>
                <a:spcPts val="0"/>
              </a:spcAft>
              <a:buNone/>
            </a:pPr>
            <a:r>
              <a:t/>
            </a:r>
            <a:endParaRPr>
              <a:latin typeface="Narkisim"/>
              <a:ea typeface="Narkisim"/>
              <a:cs typeface="Narkisim"/>
              <a:sym typeface="Narkisim"/>
            </a:endParaRPr>
          </a:p>
        </p:txBody>
      </p:sp>
      <p:pic>
        <p:nvPicPr>
          <p:cNvPr id="67" name="Google Shape;67;p14">
            <a:hlinkClick r:id="rId5"/>
          </p:cNvPr>
          <p:cNvPicPr preferRelativeResize="0"/>
          <p:nvPr/>
        </p:nvPicPr>
        <p:blipFill rotWithShape="1">
          <a:blip r:embed="rId6">
            <a:alphaModFix/>
          </a:blip>
          <a:srcRect b="11721" l="53031" r="15395" t="17706"/>
          <a:stretch/>
        </p:blipFill>
        <p:spPr>
          <a:xfrm>
            <a:off x="0" y="0"/>
            <a:ext cx="3063398"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1" name="Shape 71"/>
        <p:cNvGrpSpPr/>
        <p:nvPr/>
      </p:nvGrpSpPr>
      <p:grpSpPr>
        <a:xfrm>
          <a:off x="0" y="0"/>
          <a:ext cx="0" cy="0"/>
          <a:chOff x="0" y="0"/>
          <a:chExt cx="0" cy="0"/>
        </a:xfrm>
      </p:grpSpPr>
      <p:sp>
        <p:nvSpPr>
          <p:cNvPr id="72" name="Google Shape;72;p15"/>
          <p:cNvSpPr txBox="1"/>
          <p:nvPr>
            <p:ph type="title"/>
          </p:nvPr>
        </p:nvSpPr>
        <p:spPr>
          <a:xfrm>
            <a:off x="96025" y="0"/>
            <a:ext cx="285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w" sz="3700" u="sng">
                <a:latin typeface="Amatic SC"/>
                <a:ea typeface="Amatic SC"/>
                <a:cs typeface="Amatic SC"/>
                <a:sym typeface="Amatic SC"/>
              </a:rPr>
              <a:t>Introduction</a:t>
            </a:r>
            <a:endParaRPr b="1" sz="3700" u="sng">
              <a:latin typeface="Amatic SC"/>
              <a:ea typeface="Amatic SC"/>
              <a:cs typeface="Amatic SC"/>
              <a:sym typeface="Amatic SC"/>
            </a:endParaRPr>
          </a:p>
          <a:p>
            <a:pPr indent="0" lvl="0" marL="0" rtl="1" algn="r">
              <a:spcBef>
                <a:spcPts val="0"/>
              </a:spcBef>
              <a:spcAft>
                <a:spcPts val="0"/>
              </a:spcAft>
              <a:buNone/>
            </a:pPr>
            <a:r>
              <a:t/>
            </a:r>
            <a:endParaRPr b="1" sz="3700" u="sng">
              <a:latin typeface="Amatic SC"/>
              <a:ea typeface="Amatic SC"/>
              <a:cs typeface="Amatic SC"/>
              <a:sym typeface="Amatic SC"/>
            </a:endParaRPr>
          </a:p>
        </p:txBody>
      </p:sp>
      <p:sp>
        <p:nvSpPr>
          <p:cNvPr id="73" name="Google Shape;73;p15"/>
          <p:cNvSpPr txBox="1"/>
          <p:nvPr>
            <p:ph idx="1" type="body"/>
          </p:nvPr>
        </p:nvSpPr>
        <p:spPr>
          <a:xfrm>
            <a:off x="5922163" y="4190238"/>
            <a:ext cx="3472500" cy="45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iw">
                <a:highlight>
                  <a:srgbClr val="FFFF00"/>
                </a:highlight>
                <a:latin typeface="Narkisim"/>
                <a:ea typeface="Narkisim"/>
                <a:cs typeface="Narkisim"/>
                <a:sym typeface="Narkisim"/>
              </a:rPr>
              <a:t>Motty, our greenhouse manager</a:t>
            </a:r>
            <a:r>
              <a:rPr lang="iw">
                <a:highlight>
                  <a:srgbClr val="FFFF00"/>
                </a:highlight>
                <a:latin typeface="Narkisim"/>
                <a:ea typeface="Narkisim"/>
                <a:cs typeface="Narkisim"/>
                <a:sym typeface="Narkisim"/>
              </a:rPr>
              <a:t>.</a:t>
            </a:r>
            <a:endParaRPr>
              <a:highlight>
                <a:srgbClr val="FFFF00"/>
              </a:highlight>
              <a:latin typeface="Narkisim"/>
              <a:ea typeface="Narkisim"/>
              <a:cs typeface="Narkisim"/>
              <a:sym typeface="Narkisim"/>
            </a:endParaRPr>
          </a:p>
        </p:txBody>
      </p:sp>
      <p:pic>
        <p:nvPicPr>
          <p:cNvPr id="74" name="Google Shape;74;p15"/>
          <p:cNvPicPr preferRelativeResize="0"/>
          <p:nvPr/>
        </p:nvPicPr>
        <p:blipFill>
          <a:blip r:embed="rId3">
            <a:alphaModFix/>
          </a:blip>
          <a:stretch>
            <a:fillRect/>
          </a:stretch>
        </p:blipFill>
        <p:spPr>
          <a:xfrm>
            <a:off x="5775352" y="0"/>
            <a:ext cx="3368648" cy="4190250"/>
          </a:xfrm>
          <a:prstGeom prst="rect">
            <a:avLst/>
          </a:prstGeom>
          <a:noFill/>
          <a:ln>
            <a:noFill/>
          </a:ln>
        </p:spPr>
      </p:pic>
      <p:sp>
        <p:nvSpPr>
          <p:cNvPr id="75" name="Google Shape;75;p15"/>
          <p:cNvSpPr txBox="1"/>
          <p:nvPr/>
        </p:nvSpPr>
        <p:spPr>
          <a:xfrm>
            <a:off x="96025" y="694475"/>
            <a:ext cx="5611500" cy="2124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iw" sz="1800">
                <a:latin typeface="Narkisim"/>
                <a:ea typeface="Narkisim"/>
                <a:cs typeface="Narkisim"/>
                <a:sym typeface="Narkisim"/>
              </a:rPr>
              <a:t>A Hydroponic system is a technique available for growing plants.</a:t>
            </a:r>
            <a:endParaRPr sz="1800">
              <a:latin typeface="Narkisim"/>
              <a:ea typeface="Narkisim"/>
              <a:cs typeface="Narkisim"/>
              <a:sym typeface="Narkisim"/>
            </a:endParaRPr>
          </a:p>
          <a:p>
            <a:pPr indent="0" lvl="0" marL="0" rtl="0" algn="l">
              <a:lnSpc>
                <a:spcPct val="150000"/>
              </a:lnSpc>
              <a:spcBef>
                <a:spcPts val="0"/>
              </a:spcBef>
              <a:spcAft>
                <a:spcPts val="0"/>
              </a:spcAft>
              <a:buNone/>
            </a:pPr>
            <a:r>
              <a:rPr lang="iw" sz="1800">
                <a:latin typeface="Narkisim"/>
                <a:ea typeface="Narkisim"/>
                <a:cs typeface="Narkisim"/>
                <a:sym typeface="Narkisim"/>
              </a:rPr>
              <a:t>We are hoping to optimize the system’s efficiency by using different control methods and assessing different variables.</a:t>
            </a:r>
            <a:endParaRPr sz="1800">
              <a:latin typeface="Narkisim"/>
              <a:ea typeface="Narkisim"/>
              <a:cs typeface="Narkisim"/>
              <a:sym typeface="Narkisim"/>
            </a:endParaRPr>
          </a:p>
          <a:p>
            <a:pPr indent="0" lvl="0" marL="0" rtl="1" algn="r">
              <a:spcBef>
                <a:spcPts val="0"/>
              </a:spcBef>
              <a:spcAft>
                <a:spcPts val="0"/>
              </a:spcAft>
              <a:buNone/>
            </a:pPr>
            <a:r>
              <a:rPr lang="iw" sz="1800">
                <a:latin typeface="Narkisim"/>
                <a:ea typeface="Narkisim"/>
                <a:cs typeface="Narkisim"/>
                <a:sym typeface="Narkisim"/>
              </a:rPr>
              <a:t>    </a:t>
            </a:r>
            <a:endParaRPr sz="1800">
              <a:latin typeface="Narkisim"/>
              <a:ea typeface="Narkisim"/>
              <a:cs typeface="Narkisim"/>
              <a:sym typeface="Narkisim"/>
            </a:endParaRPr>
          </a:p>
        </p:txBody>
      </p:sp>
      <p:pic>
        <p:nvPicPr>
          <p:cNvPr id="76" name="Google Shape;76;p15"/>
          <p:cNvPicPr preferRelativeResize="0"/>
          <p:nvPr/>
        </p:nvPicPr>
        <p:blipFill>
          <a:blip r:embed="rId4">
            <a:alphaModFix/>
          </a:blip>
          <a:stretch>
            <a:fillRect/>
          </a:stretch>
        </p:blipFill>
        <p:spPr>
          <a:xfrm>
            <a:off x="0" y="2386100"/>
            <a:ext cx="2068050" cy="275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0" name="Shape 80"/>
        <p:cNvGrpSpPr/>
        <p:nvPr/>
      </p:nvGrpSpPr>
      <p:grpSpPr>
        <a:xfrm>
          <a:off x="0" y="0"/>
          <a:ext cx="0" cy="0"/>
          <a:chOff x="0" y="0"/>
          <a:chExt cx="0" cy="0"/>
        </a:xfrm>
      </p:grpSpPr>
      <p:pic>
        <p:nvPicPr>
          <p:cNvPr id="81" name="Google Shape;81;p16"/>
          <p:cNvPicPr preferRelativeResize="0"/>
          <p:nvPr/>
        </p:nvPicPr>
        <p:blipFill>
          <a:blip r:embed="rId3">
            <a:alphaModFix/>
          </a:blip>
          <a:stretch>
            <a:fillRect/>
          </a:stretch>
        </p:blipFill>
        <p:spPr>
          <a:xfrm>
            <a:off x="7025125" y="3690144"/>
            <a:ext cx="2202972" cy="1453350"/>
          </a:xfrm>
          <a:prstGeom prst="rect">
            <a:avLst/>
          </a:prstGeom>
          <a:noFill/>
          <a:ln>
            <a:noFill/>
          </a:ln>
        </p:spPr>
      </p:pic>
      <p:pic>
        <p:nvPicPr>
          <p:cNvPr id="82" name="Google Shape;82;p16"/>
          <p:cNvPicPr preferRelativeResize="0"/>
          <p:nvPr/>
        </p:nvPicPr>
        <p:blipFill>
          <a:blip r:embed="rId4">
            <a:alphaModFix/>
          </a:blip>
          <a:stretch>
            <a:fillRect/>
          </a:stretch>
        </p:blipFill>
        <p:spPr>
          <a:xfrm>
            <a:off x="7277400" y="1763956"/>
            <a:ext cx="2202975" cy="1744756"/>
          </a:xfrm>
          <a:prstGeom prst="rect">
            <a:avLst/>
          </a:prstGeom>
          <a:noFill/>
          <a:ln>
            <a:noFill/>
          </a:ln>
        </p:spPr>
      </p:pic>
      <p:sp>
        <p:nvSpPr>
          <p:cNvPr id="83" name="Google Shape;83;p16"/>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iw" sz="5600">
                <a:highlight>
                  <a:schemeClr val="lt2"/>
                </a:highlight>
                <a:latin typeface="Amatic SC"/>
                <a:ea typeface="Amatic SC"/>
                <a:cs typeface="Amatic SC"/>
                <a:sym typeface="Amatic SC"/>
              </a:rPr>
              <a:t>Methods</a:t>
            </a:r>
            <a:endParaRPr b="1" sz="5600">
              <a:highlight>
                <a:schemeClr val="lt2"/>
              </a:highlight>
              <a:latin typeface="Amatic SC"/>
              <a:ea typeface="Amatic SC"/>
              <a:cs typeface="Amatic SC"/>
              <a:sym typeface="Amatic SC"/>
            </a:endParaRPr>
          </a:p>
        </p:txBody>
      </p:sp>
      <p:sp>
        <p:nvSpPr>
          <p:cNvPr id="84" name="Google Shape;84;p16"/>
          <p:cNvSpPr txBox="1"/>
          <p:nvPr>
            <p:ph idx="1" type="body"/>
          </p:nvPr>
        </p:nvSpPr>
        <p:spPr>
          <a:xfrm>
            <a:off x="0" y="-469875"/>
            <a:ext cx="8520600" cy="5410500"/>
          </a:xfrm>
          <a:prstGeom prst="rect">
            <a:avLst/>
          </a:prstGeom>
        </p:spPr>
        <p:txBody>
          <a:bodyPr anchorCtr="0" anchor="t" bIns="91425" lIns="91425" spcFirstLastPara="1" rIns="91425" wrap="square" tIns="91425">
            <a:spAutoFit/>
          </a:bodyPr>
          <a:lstStyle/>
          <a:p>
            <a:pPr indent="0" lvl="0" marL="0" rtl="1" algn="r">
              <a:lnSpc>
                <a:spcPct val="150000"/>
              </a:lnSpc>
              <a:spcBef>
                <a:spcPts val="0"/>
              </a:spcBef>
              <a:spcAft>
                <a:spcPts val="0"/>
              </a:spcAft>
              <a:buNone/>
            </a:pPr>
            <a:r>
              <a:t/>
            </a:r>
            <a:endParaRPr sz="2150" u="sng">
              <a:solidFill>
                <a:schemeClr val="dk1"/>
              </a:solidFill>
              <a:latin typeface="Narkisim"/>
              <a:ea typeface="Narkisim"/>
              <a:cs typeface="Narkisim"/>
              <a:sym typeface="Narkisim"/>
            </a:endParaRPr>
          </a:p>
          <a:p>
            <a:pPr indent="0" lvl="0" marL="0" rtl="1" algn="r">
              <a:lnSpc>
                <a:spcPct val="150000"/>
              </a:lnSpc>
              <a:spcBef>
                <a:spcPts val="1200"/>
              </a:spcBef>
              <a:spcAft>
                <a:spcPts val="0"/>
              </a:spcAft>
              <a:buNone/>
            </a:pPr>
            <a:r>
              <a:t/>
            </a:r>
            <a:endParaRPr sz="2150">
              <a:solidFill>
                <a:schemeClr val="dk1"/>
              </a:solidFill>
              <a:latin typeface="Narkisim"/>
              <a:ea typeface="Narkisim"/>
              <a:cs typeface="Narkisim"/>
              <a:sym typeface="Narkisim"/>
            </a:endParaRPr>
          </a:p>
          <a:p>
            <a:pPr indent="0" lvl="0" marL="0" rtl="0" algn="l">
              <a:lnSpc>
                <a:spcPct val="150000"/>
              </a:lnSpc>
              <a:spcBef>
                <a:spcPts val="1200"/>
              </a:spcBef>
              <a:spcAft>
                <a:spcPts val="0"/>
              </a:spcAft>
              <a:buNone/>
            </a:pPr>
            <a:r>
              <a:rPr lang="iw" sz="2150">
                <a:solidFill>
                  <a:schemeClr val="dk1"/>
                </a:solidFill>
                <a:latin typeface="Narkisim"/>
                <a:ea typeface="Narkisim"/>
                <a:cs typeface="Narkisim"/>
                <a:sym typeface="Narkisim"/>
              </a:rPr>
              <a:t>First Stage:</a:t>
            </a:r>
            <a:endParaRPr sz="2150">
              <a:solidFill>
                <a:schemeClr val="dk1"/>
              </a:solidFill>
              <a:latin typeface="Narkisim"/>
              <a:ea typeface="Narkisim"/>
              <a:cs typeface="Narkisim"/>
              <a:sym typeface="Narkisim"/>
            </a:endParaRPr>
          </a:p>
          <a:p>
            <a:pPr indent="0" lvl="0" marL="0" rtl="0" algn="l">
              <a:lnSpc>
                <a:spcPct val="150000"/>
              </a:lnSpc>
              <a:spcBef>
                <a:spcPts val="1200"/>
              </a:spcBef>
              <a:spcAft>
                <a:spcPts val="0"/>
              </a:spcAft>
              <a:buNone/>
            </a:pPr>
            <a:r>
              <a:rPr lang="iw" sz="2150">
                <a:solidFill>
                  <a:schemeClr val="dk1"/>
                </a:solidFill>
                <a:latin typeface="Narkisim"/>
                <a:ea typeface="Narkisim"/>
                <a:cs typeface="Narkisim"/>
                <a:sym typeface="Narkisim"/>
              </a:rPr>
              <a:t>Analyze the growth of lettuce sprouts, grown in three different methods: in a flowerbed, in planters, and in a </a:t>
            </a:r>
            <a:r>
              <a:rPr lang="iw" sz="2150">
                <a:solidFill>
                  <a:schemeClr val="dk1"/>
                </a:solidFill>
                <a:latin typeface="Narkisim"/>
                <a:ea typeface="Narkisim"/>
                <a:cs typeface="Narkisim"/>
                <a:sym typeface="Narkisim"/>
              </a:rPr>
              <a:t>hydroponic</a:t>
            </a:r>
            <a:r>
              <a:rPr lang="iw" sz="2150">
                <a:solidFill>
                  <a:schemeClr val="dk1"/>
                </a:solidFill>
                <a:latin typeface="Narkisim"/>
                <a:ea typeface="Narkisim"/>
                <a:cs typeface="Narkisim"/>
                <a:sym typeface="Narkisim"/>
              </a:rPr>
              <a:t> system.</a:t>
            </a:r>
            <a:endParaRPr sz="2150">
              <a:solidFill>
                <a:schemeClr val="dk1"/>
              </a:solidFill>
              <a:latin typeface="Narkisim"/>
              <a:ea typeface="Narkisim"/>
              <a:cs typeface="Narkisim"/>
              <a:sym typeface="Narkisim"/>
            </a:endParaRPr>
          </a:p>
          <a:p>
            <a:pPr indent="0" lvl="0" marL="0" rtl="0" algn="l">
              <a:lnSpc>
                <a:spcPct val="150000"/>
              </a:lnSpc>
              <a:spcBef>
                <a:spcPts val="1200"/>
              </a:spcBef>
              <a:spcAft>
                <a:spcPts val="0"/>
              </a:spcAft>
              <a:buNone/>
            </a:pPr>
            <a:r>
              <a:rPr lang="iw" sz="2150">
                <a:solidFill>
                  <a:schemeClr val="dk1"/>
                </a:solidFill>
                <a:latin typeface="Narkisim"/>
                <a:ea typeface="Narkisim"/>
                <a:cs typeface="Narkisim"/>
                <a:sym typeface="Narkisim"/>
              </a:rPr>
              <a:t>Second Stage:</a:t>
            </a:r>
            <a:endParaRPr sz="2150">
              <a:solidFill>
                <a:schemeClr val="dk1"/>
              </a:solidFill>
              <a:latin typeface="Narkisim"/>
              <a:ea typeface="Narkisim"/>
              <a:cs typeface="Narkisim"/>
              <a:sym typeface="Narkisim"/>
            </a:endParaRPr>
          </a:p>
          <a:p>
            <a:pPr indent="0" lvl="0" marL="0" rtl="0" algn="l">
              <a:lnSpc>
                <a:spcPct val="150000"/>
              </a:lnSpc>
              <a:spcBef>
                <a:spcPts val="1200"/>
              </a:spcBef>
              <a:spcAft>
                <a:spcPts val="0"/>
              </a:spcAft>
              <a:buNone/>
            </a:pPr>
            <a:r>
              <a:rPr lang="iw" sz="2150">
                <a:solidFill>
                  <a:schemeClr val="dk1"/>
                </a:solidFill>
                <a:latin typeface="Narkisim"/>
                <a:ea typeface="Narkisim"/>
                <a:cs typeface="Narkisim"/>
                <a:sym typeface="Narkisim"/>
              </a:rPr>
              <a:t>Contrasting different water flowing rates in the hydroponic growing system through many different approaches and their </a:t>
            </a:r>
            <a:r>
              <a:rPr lang="iw" sz="2150">
                <a:solidFill>
                  <a:schemeClr val="dk1"/>
                </a:solidFill>
                <a:latin typeface="Narkisim"/>
                <a:ea typeface="Narkisim"/>
                <a:cs typeface="Narkisim"/>
                <a:sym typeface="Narkisim"/>
              </a:rPr>
              <a:t>effect</a:t>
            </a:r>
            <a:r>
              <a:rPr lang="iw" sz="2150">
                <a:solidFill>
                  <a:schemeClr val="dk1"/>
                </a:solidFill>
                <a:latin typeface="Narkisim"/>
                <a:ea typeface="Narkisim"/>
                <a:cs typeface="Narkisim"/>
                <a:sym typeface="Narkisim"/>
              </a:rPr>
              <a:t> on the growth </a:t>
            </a:r>
            <a:endParaRPr sz="2150">
              <a:solidFill>
                <a:schemeClr val="dk1"/>
              </a:solidFill>
              <a:latin typeface="Narkisim"/>
              <a:ea typeface="Narkisim"/>
              <a:cs typeface="Narkisim"/>
              <a:sym typeface="Narkisim"/>
            </a:endParaRPr>
          </a:p>
          <a:p>
            <a:pPr indent="0" lvl="0" marL="0" rtl="0" algn="l">
              <a:lnSpc>
                <a:spcPct val="150000"/>
              </a:lnSpc>
              <a:spcBef>
                <a:spcPts val="1200"/>
              </a:spcBef>
              <a:spcAft>
                <a:spcPts val="1200"/>
              </a:spcAft>
              <a:buNone/>
            </a:pPr>
            <a:r>
              <a:rPr lang="iw" sz="2150">
                <a:solidFill>
                  <a:schemeClr val="dk1"/>
                </a:solidFill>
                <a:latin typeface="Narkisim"/>
                <a:ea typeface="Narkisim"/>
                <a:cs typeface="Narkisim"/>
                <a:sym typeface="Narkisim"/>
              </a:rPr>
              <a:t>of the lettuce plants.</a:t>
            </a:r>
            <a:endParaRPr sz="2150">
              <a:solidFill>
                <a:schemeClr val="dk1"/>
              </a:solidFill>
              <a:latin typeface="Narkisim"/>
              <a:ea typeface="Narkisim"/>
              <a:cs typeface="Narkisim"/>
              <a:sym typeface="Narkisim"/>
            </a:endParaRPr>
          </a:p>
        </p:txBody>
      </p:sp>
      <p:pic>
        <p:nvPicPr>
          <p:cNvPr id="85" name="Google Shape;85;p16"/>
          <p:cNvPicPr preferRelativeResize="0"/>
          <p:nvPr/>
        </p:nvPicPr>
        <p:blipFill>
          <a:blip r:embed="rId5">
            <a:alphaModFix/>
          </a:blip>
          <a:stretch>
            <a:fillRect/>
          </a:stretch>
        </p:blipFill>
        <p:spPr>
          <a:xfrm>
            <a:off x="7540072" y="0"/>
            <a:ext cx="1940300" cy="1453350"/>
          </a:xfrm>
          <a:prstGeom prst="rect">
            <a:avLst/>
          </a:prstGeom>
          <a:noFill/>
          <a:ln>
            <a:noFill/>
          </a:ln>
        </p:spPr>
      </p:pic>
      <p:pic>
        <p:nvPicPr>
          <p:cNvPr id="86" name="Google Shape;86;p16"/>
          <p:cNvPicPr preferRelativeResize="0"/>
          <p:nvPr/>
        </p:nvPicPr>
        <p:blipFill>
          <a:blip r:embed="rId6">
            <a:alphaModFix/>
          </a:blip>
          <a:stretch>
            <a:fillRect/>
          </a:stretch>
        </p:blipFill>
        <p:spPr>
          <a:xfrm>
            <a:off x="5957547" y="9"/>
            <a:ext cx="1582525" cy="1582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0" name="Shape 90"/>
        <p:cNvGrpSpPr/>
        <p:nvPr/>
      </p:nvGrpSpPr>
      <p:grpSpPr>
        <a:xfrm>
          <a:off x="0" y="0"/>
          <a:ext cx="0" cy="0"/>
          <a:chOff x="0" y="0"/>
          <a:chExt cx="0" cy="0"/>
        </a:xfrm>
      </p:grpSpPr>
      <p:sp>
        <p:nvSpPr>
          <p:cNvPr id="91" name="Google Shape;91;p17"/>
          <p:cNvSpPr txBox="1"/>
          <p:nvPr>
            <p:ph type="title"/>
          </p:nvPr>
        </p:nvSpPr>
        <p:spPr>
          <a:xfrm>
            <a:off x="241625" y="262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w" sz="3700" u="sng">
                <a:latin typeface="Amatic SC"/>
                <a:ea typeface="Amatic SC"/>
                <a:cs typeface="Amatic SC"/>
                <a:sym typeface="Amatic SC"/>
              </a:rPr>
              <a:t>Setting up the experimental system</a:t>
            </a:r>
            <a:endParaRPr b="1" sz="3700" u="sng">
              <a:latin typeface="Amatic SC"/>
              <a:ea typeface="Amatic SC"/>
              <a:cs typeface="Amatic SC"/>
              <a:sym typeface="Amatic SC"/>
            </a:endParaRPr>
          </a:p>
        </p:txBody>
      </p:sp>
      <p:sp>
        <p:nvSpPr>
          <p:cNvPr id="92" name="Google Shape;92;p17"/>
          <p:cNvSpPr txBox="1"/>
          <p:nvPr/>
        </p:nvSpPr>
        <p:spPr>
          <a:xfrm>
            <a:off x="266275" y="1429525"/>
            <a:ext cx="58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3" name="Google Shape;93;p17"/>
          <p:cNvSpPr txBox="1"/>
          <p:nvPr/>
        </p:nvSpPr>
        <p:spPr>
          <a:xfrm>
            <a:off x="287275" y="1065150"/>
            <a:ext cx="5802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w" sz="2300">
                <a:latin typeface="Narkisim"/>
                <a:ea typeface="Narkisim"/>
                <a:cs typeface="Narkisim"/>
                <a:sym typeface="Narkisim"/>
              </a:rPr>
              <a:t>Hydroponics</a:t>
            </a:r>
            <a:endParaRPr b="1" sz="2300">
              <a:latin typeface="Narkisim"/>
              <a:ea typeface="Narkisim"/>
              <a:cs typeface="Narkisim"/>
              <a:sym typeface="Narkisim"/>
            </a:endParaRPr>
          </a:p>
        </p:txBody>
      </p:sp>
      <p:pic>
        <p:nvPicPr>
          <p:cNvPr id="94" name="Google Shape;94;p17"/>
          <p:cNvPicPr preferRelativeResize="0"/>
          <p:nvPr/>
        </p:nvPicPr>
        <p:blipFill>
          <a:blip r:embed="rId3">
            <a:alphaModFix/>
          </a:blip>
          <a:stretch>
            <a:fillRect/>
          </a:stretch>
        </p:blipFill>
        <p:spPr>
          <a:xfrm>
            <a:off x="423100" y="1833575"/>
            <a:ext cx="4131727" cy="2994676"/>
          </a:xfrm>
          <a:prstGeom prst="rect">
            <a:avLst/>
          </a:prstGeom>
          <a:noFill/>
          <a:ln>
            <a:noFill/>
          </a:ln>
        </p:spPr>
      </p:pic>
      <p:pic>
        <p:nvPicPr>
          <p:cNvPr id="95" name="Google Shape;95;p17"/>
          <p:cNvPicPr preferRelativeResize="0"/>
          <p:nvPr/>
        </p:nvPicPr>
        <p:blipFill>
          <a:blip r:embed="rId4">
            <a:alphaModFix/>
          </a:blip>
          <a:stretch>
            <a:fillRect/>
          </a:stretch>
        </p:blipFill>
        <p:spPr>
          <a:xfrm>
            <a:off x="4711774" y="1833575"/>
            <a:ext cx="4131724" cy="29946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9" name="Shape 99"/>
        <p:cNvGrpSpPr/>
        <p:nvPr/>
      </p:nvGrpSpPr>
      <p:grpSpPr>
        <a:xfrm>
          <a:off x="0" y="0"/>
          <a:ext cx="0" cy="0"/>
          <a:chOff x="0" y="0"/>
          <a:chExt cx="0" cy="0"/>
        </a:xfrm>
      </p:grpSpPr>
      <p:sp>
        <p:nvSpPr>
          <p:cNvPr id="100" name="Google Shape;100;p18"/>
          <p:cNvSpPr txBox="1"/>
          <p:nvPr>
            <p:ph type="title"/>
          </p:nvPr>
        </p:nvSpPr>
        <p:spPr>
          <a:xfrm>
            <a:off x="241625" y="262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w" sz="3700" u="sng">
                <a:latin typeface="Amatic SC"/>
                <a:ea typeface="Amatic SC"/>
                <a:cs typeface="Amatic SC"/>
                <a:sym typeface="Amatic SC"/>
              </a:rPr>
              <a:t>Setting up the experimental system</a:t>
            </a:r>
            <a:endParaRPr b="1" sz="3700" u="sng">
              <a:latin typeface="Amatic SC"/>
              <a:ea typeface="Amatic SC"/>
              <a:cs typeface="Amatic SC"/>
              <a:sym typeface="Amatic SC"/>
            </a:endParaRPr>
          </a:p>
        </p:txBody>
      </p:sp>
      <p:sp>
        <p:nvSpPr>
          <p:cNvPr id="101" name="Google Shape;101;p18"/>
          <p:cNvSpPr txBox="1"/>
          <p:nvPr/>
        </p:nvSpPr>
        <p:spPr>
          <a:xfrm>
            <a:off x="266275" y="1429525"/>
            <a:ext cx="58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2" name="Google Shape;102;p18"/>
          <p:cNvSpPr txBox="1"/>
          <p:nvPr/>
        </p:nvSpPr>
        <p:spPr>
          <a:xfrm>
            <a:off x="287275" y="1065150"/>
            <a:ext cx="5802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w" sz="2300">
                <a:latin typeface="Narkisim"/>
                <a:ea typeface="Narkisim"/>
                <a:cs typeface="Narkisim"/>
                <a:sym typeface="Narkisim"/>
              </a:rPr>
              <a:t>Planters</a:t>
            </a:r>
            <a:endParaRPr b="1" sz="2300">
              <a:latin typeface="Narkisim"/>
              <a:ea typeface="Narkisim"/>
              <a:cs typeface="Narkisim"/>
              <a:sym typeface="Narkisim"/>
            </a:endParaRPr>
          </a:p>
        </p:txBody>
      </p:sp>
      <p:pic>
        <p:nvPicPr>
          <p:cNvPr id="103" name="Google Shape;103;p18"/>
          <p:cNvPicPr preferRelativeResize="0"/>
          <p:nvPr/>
        </p:nvPicPr>
        <p:blipFill>
          <a:blip r:embed="rId3">
            <a:alphaModFix/>
          </a:blip>
          <a:stretch>
            <a:fillRect/>
          </a:stretch>
        </p:blipFill>
        <p:spPr>
          <a:xfrm>
            <a:off x="152400" y="1982125"/>
            <a:ext cx="4011968" cy="3008976"/>
          </a:xfrm>
          <a:prstGeom prst="rect">
            <a:avLst/>
          </a:prstGeom>
          <a:noFill/>
          <a:ln>
            <a:noFill/>
          </a:ln>
        </p:spPr>
      </p:pic>
      <p:pic>
        <p:nvPicPr>
          <p:cNvPr id="104" name="Google Shape;104;p18"/>
          <p:cNvPicPr preferRelativeResize="0"/>
          <p:nvPr/>
        </p:nvPicPr>
        <p:blipFill>
          <a:blip r:embed="rId4">
            <a:alphaModFix/>
          </a:blip>
          <a:stretch>
            <a:fillRect/>
          </a:stretch>
        </p:blipFill>
        <p:spPr>
          <a:xfrm>
            <a:off x="4316768" y="1982125"/>
            <a:ext cx="4426450" cy="3008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8" name="Shape 108"/>
        <p:cNvGrpSpPr/>
        <p:nvPr/>
      </p:nvGrpSpPr>
      <p:grpSpPr>
        <a:xfrm>
          <a:off x="0" y="0"/>
          <a:ext cx="0" cy="0"/>
          <a:chOff x="0" y="0"/>
          <a:chExt cx="0" cy="0"/>
        </a:xfrm>
      </p:grpSpPr>
      <p:sp>
        <p:nvSpPr>
          <p:cNvPr id="109" name="Google Shape;109;p19"/>
          <p:cNvSpPr txBox="1"/>
          <p:nvPr>
            <p:ph type="title"/>
          </p:nvPr>
        </p:nvSpPr>
        <p:spPr>
          <a:xfrm>
            <a:off x="241625" y="262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w" sz="3700" u="sng">
                <a:latin typeface="Amatic SC"/>
                <a:ea typeface="Amatic SC"/>
                <a:cs typeface="Amatic SC"/>
                <a:sym typeface="Amatic SC"/>
              </a:rPr>
              <a:t>Setting up the experimental system</a:t>
            </a:r>
            <a:endParaRPr b="1" sz="3700" u="sng">
              <a:latin typeface="Amatic SC"/>
              <a:ea typeface="Amatic SC"/>
              <a:cs typeface="Amatic SC"/>
              <a:sym typeface="Amatic SC"/>
            </a:endParaRPr>
          </a:p>
        </p:txBody>
      </p:sp>
      <p:sp>
        <p:nvSpPr>
          <p:cNvPr id="110" name="Google Shape;110;p19"/>
          <p:cNvSpPr txBox="1"/>
          <p:nvPr/>
        </p:nvSpPr>
        <p:spPr>
          <a:xfrm>
            <a:off x="266275" y="1429525"/>
            <a:ext cx="584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1" name="Google Shape;111;p19"/>
          <p:cNvSpPr txBox="1"/>
          <p:nvPr/>
        </p:nvSpPr>
        <p:spPr>
          <a:xfrm>
            <a:off x="287275" y="1065150"/>
            <a:ext cx="5802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w" sz="2300">
                <a:latin typeface="Narkisim"/>
                <a:ea typeface="Narkisim"/>
                <a:cs typeface="Narkisim"/>
                <a:sym typeface="Narkisim"/>
              </a:rPr>
              <a:t>Flowerbeds</a:t>
            </a:r>
            <a:endParaRPr b="1" sz="2300">
              <a:latin typeface="Narkisim"/>
              <a:ea typeface="Narkisim"/>
              <a:cs typeface="Narkisim"/>
              <a:sym typeface="Narkisim"/>
            </a:endParaRPr>
          </a:p>
        </p:txBody>
      </p:sp>
      <p:pic>
        <p:nvPicPr>
          <p:cNvPr id="112" name="Google Shape;112;p19"/>
          <p:cNvPicPr preferRelativeResize="0"/>
          <p:nvPr/>
        </p:nvPicPr>
        <p:blipFill rotWithShape="1">
          <a:blip r:embed="rId3">
            <a:alphaModFix/>
          </a:blip>
          <a:srcRect b="15665" l="0" r="0" t="3793"/>
          <a:stretch/>
        </p:blipFill>
        <p:spPr>
          <a:xfrm>
            <a:off x="2206730" y="1362079"/>
            <a:ext cx="6937275" cy="3781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196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w" sz="3700" u="sng">
                <a:latin typeface="Amatic SC"/>
                <a:ea typeface="Amatic SC"/>
                <a:cs typeface="Amatic SC"/>
                <a:sym typeface="Amatic SC"/>
              </a:rPr>
              <a:t>Current Summary</a:t>
            </a:r>
            <a:endParaRPr b="1" sz="3700" u="sng">
              <a:latin typeface="Amatic SC"/>
              <a:ea typeface="Amatic SC"/>
              <a:cs typeface="Amatic SC"/>
              <a:sym typeface="Amatic SC"/>
            </a:endParaRPr>
          </a:p>
        </p:txBody>
      </p:sp>
      <p:sp>
        <p:nvSpPr>
          <p:cNvPr id="118" name="Google Shape;118;p20"/>
          <p:cNvSpPr txBox="1"/>
          <p:nvPr/>
        </p:nvSpPr>
        <p:spPr>
          <a:xfrm>
            <a:off x="311700" y="962325"/>
            <a:ext cx="7905300" cy="3724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iw" sz="2300">
                <a:latin typeface="Narkisim"/>
                <a:ea typeface="Narkisim"/>
                <a:cs typeface="Narkisim"/>
                <a:sym typeface="Narkisim"/>
              </a:rPr>
              <a:t>Our project is a complex, longterm one.</a:t>
            </a:r>
            <a:endParaRPr sz="2300">
              <a:latin typeface="Narkisim"/>
              <a:ea typeface="Narkisim"/>
              <a:cs typeface="Narkisim"/>
              <a:sym typeface="Narkisim"/>
            </a:endParaRPr>
          </a:p>
          <a:p>
            <a:pPr indent="0" lvl="0" marL="0" rtl="0" algn="l">
              <a:lnSpc>
                <a:spcPct val="150000"/>
              </a:lnSpc>
              <a:spcBef>
                <a:spcPts val="0"/>
              </a:spcBef>
              <a:spcAft>
                <a:spcPts val="0"/>
              </a:spcAft>
              <a:buNone/>
            </a:pPr>
            <a:r>
              <a:rPr lang="iw" sz="2300">
                <a:latin typeface="Narkisim"/>
                <a:ea typeface="Narkisim"/>
                <a:cs typeface="Narkisim"/>
                <a:sym typeface="Narkisim"/>
              </a:rPr>
              <a:t>We will take it upon ourselves to build and optimize plant growing strategies using hydroponics, so that it will be able to be used by both the average person, companies, and farmers.</a:t>
            </a:r>
            <a:endParaRPr sz="2300">
              <a:latin typeface="Narkisim"/>
              <a:ea typeface="Narkisim"/>
              <a:cs typeface="Narkisim"/>
              <a:sym typeface="Narkisim"/>
            </a:endParaRPr>
          </a:p>
          <a:p>
            <a:pPr indent="0" lvl="0" marL="0" rtl="0" algn="l">
              <a:lnSpc>
                <a:spcPct val="150000"/>
              </a:lnSpc>
              <a:spcBef>
                <a:spcPts val="0"/>
              </a:spcBef>
              <a:spcAft>
                <a:spcPts val="0"/>
              </a:spcAft>
              <a:buNone/>
            </a:pPr>
            <a:r>
              <a:rPr lang="iw" sz="2300">
                <a:latin typeface="Narkisim"/>
                <a:ea typeface="Narkisim"/>
                <a:cs typeface="Narkisim"/>
                <a:sym typeface="Narkisim"/>
              </a:rPr>
              <a:t>In this time of climate change that affects all of us, a hydroponic system allows every person to live in a world where there is symbiosis between plants and ourselves.</a:t>
            </a:r>
            <a:endParaRPr sz="2300">
              <a:latin typeface="Narkisim"/>
              <a:ea typeface="Narkisim"/>
              <a:cs typeface="Narkisim"/>
              <a:sym typeface="Narkisi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