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9"/>
  </p:notesMasterIdLst>
  <p:sldIdLst>
    <p:sldId id="256" r:id="rId2"/>
    <p:sldId id="313" r:id="rId3"/>
    <p:sldId id="321" r:id="rId4"/>
    <p:sldId id="317" r:id="rId5"/>
    <p:sldId id="261" r:id="rId6"/>
    <p:sldId id="268" r:id="rId7"/>
    <p:sldId id="291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C0A1"/>
    <a:srgbClr val="F08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3C5E30D-5856-4C3C-811F-24C14919BEA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2"/>
      </p:cViewPr>
      <p:guideLst>
        <p:guide orient="horz" pos="16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42856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079d44e9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079d44e9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488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0830408976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10830408976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721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079d44e972_1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079d44e972_1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1058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079d44e972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079d44e972_1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265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079d44e972_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079d44e972_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2981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g107e8229f38_0_4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" name="Google Shape;988;g107e8229f38_0_4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642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6250" y="540000"/>
            <a:ext cx="7866900" cy="24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608100"/>
            <a:ext cx="2950200" cy="46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32000"/>
          </a:blip>
          <a:srcRect b="20070"/>
          <a:stretch>
            <a:fillRect/>
          </a:stretch>
        </p:blipFill>
        <p:spPr>
          <a:xfrm rot="10800000">
            <a:off x="1730950" y="4287349"/>
            <a:ext cx="1821475" cy="158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 rot="-9640571">
            <a:off x="7714698" y="4382531"/>
            <a:ext cx="406368" cy="4419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ubik"/>
              <a:buNone/>
              <a:defRPr sz="10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3"/>
          </p:nvPr>
        </p:nvSpPr>
        <p:spPr>
          <a:xfrm rot="5400000">
            <a:off x="7854588" y="3447396"/>
            <a:ext cx="2011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ubik"/>
              <a:buNone/>
              <a:defRPr sz="1000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2216175" y="1484950"/>
            <a:ext cx="4712100" cy="27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47" name="Google Shape;47;p7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6559429">
            <a:off x="206562" y="255196"/>
            <a:ext cx="406368" cy="44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7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5400019">
            <a:off x="1608451" y="174681"/>
            <a:ext cx="726028" cy="7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-5399972">
            <a:off x="7324001" y="36854"/>
            <a:ext cx="979550" cy="106521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subTitle" idx="2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ubik"/>
              <a:buNone/>
              <a:defRPr sz="10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3"/>
          </p:nvPr>
        </p:nvSpPr>
        <p:spPr>
          <a:xfrm rot="5400000">
            <a:off x="7854588" y="3447396"/>
            <a:ext cx="2011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ubik"/>
              <a:buNone/>
              <a:defRPr sz="1000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20000" y="1395175"/>
            <a:ext cx="3122700" cy="6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20000" y="2025175"/>
            <a:ext cx="3122700" cy="17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61" name="Google Shape;61;p9"/>
          <p:cNvPicPr preferRelativeResize="0"/>
          <p:nvPr/>
        </p:nvPicPr>
        <p:blipFill rotWithShape="1">
          <a:blip r:embed="rId2">
            <a:alphaModFix amt="32000"/>
          </a:blip>
          <a:srcRect t="1796" b="38715"/>
          <a:stretch>
            <a:fillRect/>
          </a:stretch>
        </p:blipFill>
        <p:spPr>
          <a:xfrm rot="8100013">
            <a:off x="-512648" y="-301209"/>
            <a:ext cx="2787798" cy="180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9"/>
          <p:cNvPicPr preferRelativeResize="0"/>
          <p:nvPr/>
        </p:nvPicPr>
        <p:blipFill rotWithShape="1">
          <a:blip r:embed="rId3">
            <a:alphaModFix amt="32000"/>
          </a:blip>
          <a:srcRect l="3227" t="6046" r="3227" b="6064"/>
          <a:stretch>
            <a:fillRect/>
          </a:stretch>
        </p:blipFill>
        <p:spPr>
          <a:xfrm>
            <a:off x="3221898" y="4049875"/>
            <a:ext cx="1012924" cy="10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>
            <a:spLocks noGrp="1"/>
          </p:cNvSpPr>
          <p:nvPr>
            <p:ph type="subTitle" idx="2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ubik"/>
              <a:buNone/>
              <a:defRPr sz="10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3"/>
          </p:nvPr>
        </p:nvSpPr>
        <p:spPr>
          <a:xfrm rot="5400000">
            <a:off x="7854588" y="3447396"/>
            <a:ext cx="2011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ubik"/>
              <a:buNone/>
              <a:defRPr sz="1000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2055000" y="1418875"/>
            <a:ext cx="5034000" cy="17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None/>
              <a:defRPr sz="2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2"/>
          </p:nvPr>
        </p:nvSpPr>
        <p:spPr>
          <a:xfrm>
            <a:off x="2055000" y="3191678"/>
            <a:ext cx="50340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ubik"/>
              <a:buNone/>
              <a:defRPr sz="2500" b="1" u="sng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 txBox="1"/>
          <p:nvPr/>
        </p:nvSpPr>
        <p:spPr>
          <a:xfrm rot="5400000">
            <a:off x="7855650" y="3443475"/>
            <a:ext cx="20085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D1"/>
                </a:solidFill>
                <a:latin typeface="Rubik"/>
                <a:ea typeface="Rubik"/>
                <a:cs typeface="Rubik"/>
                <a:sym typeface="Rubik"/>
              </a:rPr>
              <a:t>Mental Health Counseling</a:t>
            </a:r>
            <a:endParaRPr sz="1000">
              <a:solidFill>
                <a:srgbClr val="2222D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2222D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0" name="Google Shape;100;p14"/>
          <p:cNvSpPr txBox="1"/>
          <p:nvPr/>
        </p:nvSpPr>
        <p:spPr>
          <a:xfrm rot="5400000">
            <a:off x="8545800" y="697212"/>
            <a:ext cx="628200" cy="3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2222D1"/>
                </a:solidFill>
                <a:latin typeface="Rubik"/>
                <a:ea typeface="Rubik"/>
                <a:cs typeface="Rubik"/>
                <a:sym typeface="Rubik"/>
              </a:rPr>
              <a:t>2022</a:t>
            </a:r>
            <a:endParaRPr sz="1000">
              <a:solidFill>
                <a:srgbClr val="2222D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1159429">
            <a:off x="366209" y="4290729"/>
            <a:ext cx="406368" cy="44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9691881">
            <a:off x="7843938" y="970"/>
            <a:ext cx="1076355" cy="117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1159429">
            <a:off x="7150684" y="212616"/>
            <a:ext cx="406368" cy="44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19">
            <a:off x="299685" y="2555189"/>
            <a:ext cx="726028" cy="7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-5399972">
            <a:off x="-744325" y="-828663"/>
            <a:ext cx="2860475" cy="311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>
            <a:spLocks noGrp="1"/>
          </p:cNvSpPr>
          <p:nvPr>
            <p:ph type="subTitle" idx="3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ubik"/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4"/>
          </p:nvPr>
        </p:nvSpPr>
        <p:spPr>
          <a:xfrm rot="5400000">
            <a:off x="7854588" y="3447396"/>
            <a:ext cx="2011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ubik"/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720000" y="1168050"/>
            <a:ext cx="7704300" cy="28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11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1159429">
            <a:off x="366209" y="4290729"/>
            <a:ext cx="406368" cy="44194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>
            <a:spLocks noGrp="1"/>
          </p:cNvSpPr>
          <p:nvPr>
            <p:ph type="subTitle" idx="1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ubik"/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subTitle" idx="2"/>
          </p:nvPr>
        </p:nvSpPr>
        <p:spPr>
          <a:xfrm rot="5400000">
            <a:off x="7854588" y="3447396"/>
            <a:ext cx="2011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ubik"/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">
    <p:bg>
      <p:bgPr>
        <a:solidFill>
          <a:schemeClr val="l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subTitle" idx="1"/>
          </p:nvPr>
        </p:nvSpPr>
        <p:spPr>
          <a:xfrm>
            <a:off x="3007300" y="1891600"/>
            <a:ext cx="3127500" cy="9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36"/>
          <p:cNvSpPr txBox="1">
            <a:spLocks noGrp="1"/>
          </p:cNvSpPr>
          <p:nvPr>
            <p:ph type="ctrTitle"/>
          </p:nvPr>
        </p:nvSpPr>
        <p:spPr>
          <a:xfrm>
            <a:off x="720000" y="490853"/>
            <a:ext cx="7704000" cy="12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Rubik"/>
              <a:buNone/>
              <a:defRPr sz="11000" b="1">
                <a:solidFill>
                  <a:schemeClr val="accent3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ubik"/>
              <a:buNone/>
              <a:defRPr sz="5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ubik"/>
              <a:buNone/>
              <a:defRPr sz="5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ubik"/>
              <a:buNone/>
              <a:defRPr sz="5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ubik"/>
              <a:buNone/>
              <a:defRPr sz="5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ubik"/>
              <a:buNone/>
              <a:defRPr sz="5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ubik"/>
              <a:buNone/>
              <a:defRPr sz="5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ubik"/>
              <a:buNone/>
              <a:defRPr sz="5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Font typeface="Rubik"/>
              <a:buNone/>
              <a:defRPr sz="52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304" name="Google Shape;304;p36"/>
          <p:cNvSpPr txBox="1"/>
          <p:nvPr/>
        </p:nvSpPr>
        <p:spPr>
          <a:xfrm>
            <a:off x="2263950" y="3702685"/>
            <a:ext cx="4612500" cy="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200" b="1" u="sng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  <a:hlinkClick r:id="rId2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200" b="1" u="sng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200" b="1" u="sng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Freepik</a:t>
            </a:r>
            <a:endParaRPr sz="1200" b="1" u="sng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05" name="Google Shape;305;p36"/>
          <p:cNvSpPr txBox="1">
            <a:spLocks noGrp="1"/>
          </p:cNvSpPr>
          <p:nvPr>
            <p:ph type="subTitle" idx="2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ubik"/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3"/>
          </p:nvPr>
        </p:nvSpPr>
        <p:spPr>
          <a:xfrm rot="5400000">
            <a:off x="7854588" y="3447396"/>
            <a:ext cx="2011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Rubik"/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2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subTitle" idx="1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ubik"/>
              <a:buNone/>
              <a:defRPr sz="1000"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subTitle" idx="2"/>
          </p:nvPr>
        </p:nvSpPr>
        <p:spPr>
          <a:xfrm rot="5400000">
            <a:off x="7854588" y="3447396"/>
            <a:ext cx="2011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ubik"/>
              <a:buNone/>
              <a:defRPr sz="1000">
                <a:latin typeface="Rubik"/>
                <a:ea typeface="Rubik"/>
                <a:cs typeface="Rubik"/>
                <a:sym typeface="Rubik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0" name="Google Shape;310;p37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1159429">
            <a:off x="8386747" y="1170616"/>
            <a:ext cx="406368" cy="44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19">
            <a:off x="8287035" y="4116914"/>
            <a:ext cx="726028" cy="78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7"/>
          <p:cNvPicPr preferRelativeResize="0"/>
          <p:nvPr/>
        </p:nvPicPr>
        <p:blipFill>
          <a:blip r:embed="rId2">
            <a:alphaModFix amt="32000"/>
          </a:blip>
          <a:stretch>
            <a:fillRect/>
          </a:stretch>
        </p:blipFill>
        <p:spPr>
          <a:xfrm rot="-10029621">
            <a:off x="-79245" y="2383476"/>
            <a:ext cx="2357539" cy="256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8"/>
          <p:cNvPicPr preferRelativeResize="0"/>
          <p:nvPr/>
        </p:nvPicPr>
        <p:blipFill rotWithShape="1">
          <a:blip r:embed="rId2">
            <a:alphaModFix amt="32000"/>
          </a:blip>
          <a:srcRect t="1796" b="38715"/>
          <a:stretch>
            <a:fillRect/>
          </a:stretch>
        </p:blipFill>
        <p:spPr>
          <a:xfrm rot="7004782">
            <a:off x="6386395" y="2744035"/>
            <a:ext cx="3361286" cy="217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8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 rot="-6193707">
            <a:off x="115698" y="212139"/>
            <a:ext cx="1667705" cy="18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8"/>
          <p:cNvPicPr preferRelativeResize="0"/>
          <p:nvPr/>
        </p:nvPicPr>
        <p:blipFill>
          <a:blip r:embed="rId3">
            <a:alphaModFix amt="32000"/>
          </a:blip>
          <a:stretch>
            <a:fillRect/>
          </a:stretch>
        </p:blipFill>
        <p:spPr>
          <a:xfrm rot="5923876">
            <a:off x="394818" y="2117072"/>
            <a:ext cx="518688" cy="81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SemiBold"/>
              <a:buNone/>
              <a:defRPr sz="3000">
                <a:solidFill>
                  <a:schemeClr val="lt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●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○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Mono"/>
              <a:buChar char="■"/>
              <a:defRPr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omera.org/initiatives/the-greywater-recycling-initiative/pilot-design/#:~:text=In%202001%2C%20as%20a%20Jerusalem,for%20irrigation%20of%20public%20parks.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5"/>
          <p:cNvSpPr txBox="1">
            <a:spLocks noGrp="1"/>
          </p:cNvSpPr>
          <p:nvPr>
            <p:ph type="ctrTitle"/>
          </p:nvPr>
        </p:nvSpPr>
        <p:spPr>
          <a:xfrm>
            <a:off x="1146735" y="588333"/>
            <a:ext cx="7127868" cy="244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 smtClean="0"/>
              <a:t>RECYCLING GREYWATER</a:t>
            </a:r>
            <a:endParaRPr sz="8800" b="1" dirty="0"/>
          </a:p>
        </p:txBody>
      </p:sp>
      <p:sp>
        <p:nvSpPr>
          <p:cNvPr id="334" name="Google Shape;334;p45"/>
          <p:cNvSpPr txBox="1">
            <a:spLocks noGrp="1"/>
          </p:cNvSpPr>
          <p:nvPr>
            <p:ph type="subTitle" idx="1"/>
          </p:nvPr>
        </p:nvSpPr>
        <p:spPr>
          <a:xfrm>
            <a:off x="1548380" y="3272587"/>
            <a:ext cx="2081389" cy="4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‘QEMAL STAFA’ HIGH SCHOOL</a:t>
            </a:r>
            <a:endParaRPr dirty="0"/>
          </a:p>
        </p:txBody>
      </p:sp>
      <p:pic>
        <p:nvPicPr>
          <p:cNvPr id="335" name="Google Shape;335;p45"/>
          <p:cNvPicPr preferRelativeResize="0"/>
          <p:nvPr/>
        </p:nvPicPr>
        <p:blipFill rotWithShape="1">
          <a:blip r:embed="rId3">
            <a:alphaModFix amt="32000"/>
          </a:blip>
          <a:srcRect/>
          <a:stretch>
            <a:fillRect/>
          </a:stretch>
        </p:blipFill>
        <p:spPr>
          <a:xfrm rot="2124326">
            <a:off x="-523724" y="1610406"/>
            <a:ext cx="1947300" cy="211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5"/>
          <p:cNvPicPr preferRelativeResize="0"/>
          <p:nvPr/>
        </p:nvPicPr>
        <p:blipFill>
          <a:blip r:embed="rId4">
            <a:alphaModFix amt="32000"/>
          </a:blip>
          <a:stretch>
            <a:fillRect/>
          </a:stretch>
        </p:blipFill>
        <p:spPr>
          <a:xfrm rot="6008568">
            <a:off x="5269080" y="2332448"/>
            <a:ext cx="2122263" cy="230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5"/>
          <p:cNvPicPr preferRelativeResize="0"/>
          <p:nvPr/>
        </p:nvPicPr>
        <p:blipFill rotWithShape="1">
          <a:blip r:embed="rId5">
            <a:alphaModFix amt="32000"/>
          </a:blip>
          <a:srcRect t="1796" r="51300" b="38715"/>
          <a:stretch>
            <a:fillRect/>
          </a:stretch>
        </p:blipFill>
        <p:spPr>
          <a:xfrm>
            <a:off x="4438638" y="-56549"/>
            <a:ext cx="1225550" cy="1628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5"/>
          <p:cNvSpPr txBox="1">
            <a:spLocks noGrp="1"/>
          </p:cNvSpPr>
          <p:nvPr>
            <p:ph type="subTitle" idx="2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2022</a:t>
            </a:r>
          </a:p>
        </p:txBody>
      </p:sp>
      <p:sp>
        <p:nvSpPr>
          <p:cNvPr id="339" name="Google Shape;339;p45"/>
          <p:cNvSpPr txBox="1">
            <a:spLocks noGrp="1"/>
          </p:cNvSpPr>
          <p:nvPr>
            <p:ph type="subTitle" idx="3"/>
          </p:nvPr>
        </p:nvSpPr>
        <p:spPr>
          <a:xfrm rot="5400000">
            <a:off x="7854588" y="3447396"/>
            <a:ext cx="20118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Hands Across Water</a:t>
            </a:r>
            <a:endParaRPr dirty="0"/>
          </a:p>
        </p:txBody>
      </p:sp>
      <p:pic>
        <p:nvPicPr>
          <p:cNvPr id="5122" name="Picture 2" descr="File:Qemal Stafa Logo.jpg - Wikimedia Commons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85" y="2962991"/>
            <a:ext cx="1138446" cy="11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345;p46"/>
          <p:cNvSpPr txBox="1"/>
          <p:nvPr/>
        </p:nvSpPr>
        <p:spPr>
          <a:xfrm>
            <a:off x="4129457" y="2596896"/>
            <a:ext cx="4145146" cy="1351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1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 Mono"/>
              <a:buNone/>
              <a:defRPr sz="2800" b="0" i="0" u="none" strike="noStrike" cap="non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Saving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Preserving natural water recourses in our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Reducing costs related to water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1"/>
          <p:cNvSpPr txBox="1">
            <a:spLocks noGrp="1"/>
          </p:cNvSpPr>
          <p:nvPr>
            <p:ph type="subTitle" idx="1"/>
          </p:nvPr>
        </p:nvSpPr>
        <p:spPr>
          <a:xfrm>
            <a:off x="64135" y="1543685"/>
            <a:ext cx="5175885" cy="1746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Excessive </a:t>
            </a:r>
            <a:r>
              <a:rPr lang="en-US" sz="1800" dirty="0"/>
              <a:t>water consumption </a:t>
            </a:r>
            <a:r>
              <a:rPr lang="en-US" sz="1800" dirty="0" smtClean="0"/>
              <a:t>is major </a:t>
            </a:r>
            <a:r>
              <a:rPr lang="en-US" sz="1800" dirty="0"/>
              <a:t>problem in most countries of the world, as well as in Albania.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1800" dirty="0" smtClean="0"/>
              <a:t>How </a:t>
            </a:r>
            <a:r>
              <a:rPr lang="en-US" sz="1800" dirty="0"/>
              <a:t>can we find an effective way to reduce the amount of running water used in homes and buildings?</a:t>
            </a:r>
            <a:endParaRPr sz="1800" dirty="0"/>
          </a:p>
        </p:txBody>
      </p:sp>
      <p:sp>
        <p:nvSpPr>
          <p:cNvPr id="412" name="Google Shape;412;p51"/>
          <p:cNvSpPr txBox="1">
            <a:spLocks noGrp="1"/>
          </p:cNvSpPr>
          <p:nvPr>
            <p:ph type="subTitle" idx="2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2022</a:t>
            </a:r>
          </a:p>
        </p:txBody>
      </p:sp>
      <p:pic>
        <p:nvPicPr>
          <p:cNvPr id="1028" name="Picture 4" descr="17 ways to reduce water consump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310" y="3502660"/>
            <a:ext cx="2752090" cy="138303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344;p46"/>
          <p:cNvSpPr txBox="1">
            <a:spLocks noGrp="1"/>
          </p:cNvSpPr>
          <p:nvPr>
            <p:ph type="title"/>
          </p:nvPr>
        </p:nvSpPr>
        <p:spPr>
          <a:xfrm>
            <a:off x="606981" y="702310"/>
            <a:ext cx="4648279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/>
              <a:t>THE ISSUE</a:t>
            </a:r>
            <a:endParaRPr b="1" dirty="0"/>
          </a:p>
        </p:txBody>
      </p:sp>
      <p:sp>
        <p:nvSpPr>
          <p:cNvPr id="7" name="Google Shape;384;p49"/>
          <p:cNvSpPr txBox="1"/>
          <p:nvPr/>
        </p:nvSpPr>
        <p:spPr>
          <a:xfrm>
            <a:off x="5808980" y="702310"/>
            <a:ext cx="2787015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ubik SemiBold"/>
              <a:buNone/>
              <a:defRPr sz="2900" b="0" i="0" u="none" strike="noStrike" cap="none">
                <a:solidFill>
                  <a:schemeClr val="lt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None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r"/>
            <a:r>
              <a:rPr lang="en-US" b="1" dirty="0" smtClean="0"/>
              <a:t>HYPOTHESIS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5569503" y="1437634"/>
            <a:ext cx="3446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2222D1"/>
              </a:buClr>
              <a:buSzPts val="1400"/>
            </a:pPr>
            <a:endParaRPr lang="en-US" sz="1800" dirty="0">
              <a:solidFill>
                <a:srgbClr val="2222D1"/>
              </a:solidFill>
              <a:latin typeface="Roboto Mono"/>
              <a:sym typeface="Roboto Mono"/>
            </a:endParaRPr>
          </a:p>
          <a:p>
            <a:pPr marL="342900" lvl="0" indent="-342900">
              <a:buClr>
                <a:srgbClr val="2222D1"/>
              </a:buClr>
              <a:buSzPts val="14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2222D1"/>
                </a:solidFill>
                <a:latin typeface="Roboto Mono"/>
                <a:sym typeface="Roboto Mono"/>
              </a:rPr>
              <a:t>Reusing </a:t>
            </a:r>
            <a:r>
              <a:rPr lang="en-US" sz="1800" dirty="0">
                <a:solidFill>
                  <a:srgbClr val="2222D1"/>
                </a:solidFill>
                <a:latin typeface="Roboto Mono"/>
                <a:sym typeface="Roboto Mono"/>
              </a:rPr>
              <a:t>water discharged from </a:t>
            </a:r>
            <a:r>
              <a:rPr lang="en-US" sz="1800" dirty="0" smtClean="0">
                <a:solidFill>
                  <a:srgbClr val="2222D1"/>
                </a:solidFill>
                <a:latin typeface="Roboto Mono"/>
                <a:sym typeface="Roboto Mono"/>
              </a:rPr>
              <a:t>the bathroom </a:t>
            </a:r>
            <a:r>
              <a:rPr lang="en-US" sz="1800" dirty="0">
                <a:solidFill>
                  <a:srgbClr val="2222D1"/>
                </a:solidFill>
                <a:latin typeface="Roboto Mono"/>
                <a:sym typeface="Roboto Mono"/>
              </a:rPr>
              <a:t>sinks and showers of the </a:t>
            </a:r>
            <a:r>
              <a:rPr lang="en-US" sz="1800" dirty="0" smtClean="0">
                <a:solidFill>
                  <a:srgbClr val="2222D1"/>
                </a:solidFill>
                <a:latin typeface="Roboto Mono"/>
                <a:sym typeface="Roboto Mono"/>
              </a:rPr>
              <a:t>house to flush our toilets.</a:t>
            </a:r>
            <a:endParaRPr lang="en-US" sz="1800" dirty="0">
              <a:solidFill>
                <a:srgbClr val="2222D1"/>
              </a:solidFill>
              <a:latin typeface="Roboto Mono"/>
              <a:sym typeface="Roboto Mon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3155" y="2148180"/>
            <a:ext cx="429797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b="1" dirty="0">
                <a:solidFill>
                  <a:srgbClr val="2222D1"/>
                </a:solidFill>
                <a:latin typeface="Rubik SemiBold"/>
                <a:sym typeface="Rubik SemiBold"/>
              </a:rPr>
              <a:t>SCIENTIFIC QUESTION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HOW DO WE TREAT GREYWATER?</a:t>
            </a:r>
          </a:p>
        </p:txBody>
      </p:sp>
      <p:pic>
        <p:nvPicPr>
          <p:cNvPr id="101" name="Picture 100"/>
          <p:cNvPicPr/>
          <p:nvPr/>
        </p:nvPicPr>
        <p:blipFill>
          <a:blip r:embed="rId2"/>
          <a:stretch>
            <a:fillRect/>
          </a:stretch>
        </p:blipFill>
        <p:spPr>
          <a:xfrm>
            <a:off x="5190565" y="1229551"/>
            <a:ext cx="3429000" cy="360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327921" y="1422199"/>
            <a:ext cx="44502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2222D1"/>
              </a:buClr>
              <a:buSzPts val="1200"/>
              <a:buFont typeface="Roboto Mono"/>
              <a:buChar char="●"/>
            </a:pPr>
            <a:r>
              <a:rPr lang="en-US" i="1" dirty="0">
                <a:solidFill>
                  <a:srgbClr val="2222D1"/>
                </a:solidFill>
                <a:latin typeface="Roboto Mono"/>
                <a:sym typeface="Roboto Mono"/>
              </a:rPr>
              <a:t>A household consumes on average 144m</a:t>
            </a:r>
            <a:r>
              <a:rPr lang="en-US" i="1" baseline="30000" dirty="0">
                <a:solidFill>
                  <a:srgbClr val="2222D1"/>
                </a:solidFill>
                <a:latin typeface="Roboto Mono"/>
                <a:sym typeface="Roboto Mono"/>
              </a:rPr>
              <a:t>3</a:t>
            </a:r>
            <a:r>
              <a:rPr lang="en-US" i="1" dirty="0">
                <a:solidFill>
                  <a:srgbClr val="2222D1"/>
                </a:solidFill>
                <a:latin typeface="Roboto Mono"/>
                <a:sym typeface="Roboto Mono"/>
              </a:rPr>
              <a:t> water per year. </a:t>
            </a:r>
            <a:endParaRPr lang="en-US" i="1" dirty="0" smtClean="0">
              <a:solidFill>
                <a:srgbClr val="2222D1"/>
              </a:solidFill>
              <a:latin typeface="Roboto Mono"/>
              <a:sym typeface="Roboto Mono"/>
            </a:endParaRPr>
          </a:p>
          <a:p>
            <a:pPr marL="285750" lvl="0" indent="-285750">
              <a:buClr>
                <a:srgbClr val="2222D1"/>
              </a:buClr>
              <a:buSzPts val="1200"/>
              <a:buFont typeface="Roboto Mono"/>
              <a:buChar char="●"/>
            </a:pPr>
            <a:endParaRPr lang="en-US" i="1" dirty="0">
              <a:solidFill>
                <a:srgbClr val="2222D1"/>
              </a:solidFill>
              <a:latin typeface="Roboto Mono"/>
              <a:sym typeface="Roboto Mono"/>
            </a:endParaRPr>
          </a:p>
          <a:p>
            <a:pPr marL="285750" lvl="0" indent="-285750">
              <a:buClr>
                <a:srgbClr val="2222D1"/>
              </a:buClr>
              <a:buSzPts val="1200"/>
              <a:buFont typeface="Roboto Mono"/>
              <a:buChar char="●"/>
            </a:pPr>
            <a:endParaRPr lang="en-US" i="1" dirty="0" smtClean="0">
              <a:solidFill>
                <a:srgbClr val="2222D1"/>
              </a:solidFill>
              <a:latin typeface="Roboto Mono"/>
              <a:sym typeface="Roboto Mono"/>
            </a:endParaRPr>
          </a:p>
          <a:p>
            <a:pPr marL="285750" lvl="0" indent="-285750">
              <a:buClr>
                <a:srgbClr val="2222D1"/>
              </a:buClr>
              <a:buSzPts val="1200"/>
              <a:buFont typeface="Roboto Mono"/>
              <a:buChar char="●"/>
            </a:pPr>
            <a:endParaRPr lang="en-US" i="1" dirty="0">
              <a:solidFill>
                <a:srgbClr val="2222D1"/>
              </a:solidFill>
              <a:latin typeface="Roboto Mono"/>
              <a:sym typeface="Roboto Mono"/>
            </a:endParaRPr>
          </a:p>
          <a:p>
            <a:pPr marL="285750" lvl="0" indent="-285750">
              <a:buClr>
                <a:srgbClr val="2222D1"/>
              </a:buClr>
              <a:buSzPts val="1200"/>
              <a:buFont typeface="Roboto Mono"/>
              <a:buChar char="●"/>
            </a:pPr>
            <a:r>
              <a:rPr lang="en-US" i="1" dirty="0">
                <a:solidFill>
                  <a:srgbClr val="2222D1"/>
                </a:solidFill>
                <a:latin typeface="Roboto Mono"/>
                <a:sym typeface="Roboto Mono"/>
              </a:rPr>
              <a:t>The system is expected to be implemented </a:t>
            </a:r>
            <a:r>
              <a:rPr lang="en-US" i="1" dirty="0" smtClean="0">
                <a:solidFill>
                  <a:srgbClr val="2222D1"/>
                </a:solidFill>
                <a:latin typeface="Roboto Mono"/>
                <a:sym typeface="Roboto Mono"/>
              </a:rPr>
              <a:t>in </a:t>
            </a:r>
            <a:r>
              <a:rPr lang="en-US" i="1" dirty="0">
                <a:solidFill>
                  <a:srgbClr val="2222D1"/>
                </a:solidFill>
                <a:latin typeface="Roboto Mono"/>
                <a:sym typeface="Roboto Mono"/>
              </a:rPr>
              <a:t>5-storey building with 15 families </a:t>
            </a:r>
            <a:r>
              <a:rPr lang="en-US" i="1" dirty="0" smtClean="0">
                <a:solidFill>
                  <a:srgbClr val="2222D1"/>
                </a:solidFill>
                <a:latin typeface="Roboto Mono"/>
                <a:sym typeface="Roboto Mono"/>
              </a:rPr>
              <a:t>tested in </a:t>
            </a:r>
            <a:r>
              <a:rPr lang="en-US" i="1" dirty="0">
                <a:solidFill>
                  <a:srgbClr val="2222D1"/>
                </a:solidFill>
                <a:latin typeface="Roboto Mono"/>
                <a:sym typeface="Roboto Mono"/>
              </a:rPr>
              <a:t>a period of 5 years.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58"/>
          <p:cNvSpPr txBox="1">
            <a:spLocks noGrp="1"/>
          </p:cNvSpPr>
          <p:nvPr>
            <p:ph type="body" idx="1"/>
          </p:nvPr>
        </p:nvSpPr>
        <p:spPr>
          <a:xfrm>
            <a:off x="301518" y="655860"/>
            <a:ext cx="3923836" cy="32838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endParaRPr lang="en-US" dirty="0" smtClean="0"/>
          </a:p>
          <a:p>
            <a:pPr marL="285750" lvl="0" indent="-285750">
              <a:buFont typeface="Wingdings" panose="05000000000000000000" charset="0"/>
              <a:buChar char="q"/>
            </a:pPr>
            <a:r>
              <a:rPr lang="en-US" dirty="0" smtClean="0"/>
              <a:t>1m³ </a:t>
            </a:r>
            <a:r>
              <a:rPr lang="en-US" dirty="0"/>
              <a:t>of water costs </a:t>
            </a:r>
            <a:r>
              <a:rPr lang="en-US" dirty="0" smtClean="0"/>
              <a:t>78L:</a:t>
            </a:r>
          </a:p>
          <a:p>
            <a:pPr marL="0" lvl="0" indent="0">
              <a:buNone/>
            </a:pPr>
            <a:r>
              <a:rPr lang="en-US" dirty="0" smtClean="0"/>
              <a:t>78L= </a:t>
            </a:r>
            <a:r>
              <a:rPr lang="en-US" b="1" dirty="0" smtClean="0"/>
              <a:t>0,64€</a:t>
            </a:r>
          </a:p>
          <a:p>
            <a:pPr marL="0" indent="0">
              <a:buNone/>
            </a:pPr>
            <a:r>
              <a:rPr lang="en-US" dirty="0" smtClean="0"/>
              <a:t>842,400L </a:t>
            </a:r>
            <a:r>
              <a:rPr lang="en-US" dirty="0"/>
              <a:t>= </a:t>
            </a:r>
            <a:r>
              <a:rPr lang="en-US" b="1" dirty="0" smtClean="0"/>
              <a:t>7,000</a:t>
            </a:r>
            <a:r>
              <a:rPr lang="en-US" b="1" dirty="0" smtClean="0"/>
              <a:t>€ for 5 years</a:t>
            </a:r>
          </a:p>
          <a:p>
            <a:pPr marL="0" indent="0">
              <a:buNone/>
            </a:pPr>
            <a:endParaRPr lang="en-US" dirty="0" smtClean="0"/>
          </a:p>
          <a:p>
            <a:pPr marL="285750" lvl="0" indent="-285750">
              <a:buFont typeface="Wingdings" panose="05000000000000000000" charset="0"/>
              <a:buChar char="q"/>
            </a:pPr>
            <a:r>
              <a:rPr lang="en-US" i="1" dirty="0" smtClean="0"/>
              <a:t>21</a:t>
            </a:r>
            <a:r>
              <a:rPr lang="en-US" i="1" dirty="0"/>
              <a:t>% of its daily use is used for toilet </a:t>
            </a:r>
            <a:r>
              <a:rPr lang="en-US" i="1" dirty="0" smtClean="0"/>
              <a:t>flushing</a:t>
            </a:r>
          </a:p>
          <a:p>
            <a:pPr marL="0" indent="0">
              <a:buNone/>
            </a:pPr>
            <a:r>
              <a:rPr lang="en-US" i="1" dirty="0" smtClean="0"/>
              <a:t>For </a:t>
            </a:r>
            <a:r>
              <a:rPr lang="en-US" i="1" dirty="0"/>
              <a:t>15 families this </a:t>
            </a:r>
            <a:r>
              <a:rPr lang="en-US" i="1" dirty="0" smtClean="0"/>
              <a:t>costs </a:t>
            </a:r>
            <a:r>
              <a:rPr lang="en-US" i="1" dirty="0" smtClean="0"/>
              <a:t>234,000L</a:t>
            </a:r>
            <a:r>
              <a:rPr lang="en-US" dirty="0" smtClean="0"/>
              <a:t>(</a:t>
            </a:r>
            <a:r>
              <a:rPr lang="en-US" b="1" dirty="0" smtClean="0"/>
              <a:t>2,000</a:t>
            </a:r>
            <a:r>
              <a:rPr lang="en-US" b="1" dirty="0" smtClean="0"/>
              <a:t>€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endParaRPr lang="en-US" b="1" dirty="0"/>
          </a:p>
          <a:p>
            <a:pPr marL="0" lvl="0" indent="0">
              <a:buNone/>
            </a:pPr>
            <a:r>
              <a:rPr lang="en-US" b="1" dirty="0"/>
              <a:t>W</a:t>
            </a:r>
            <a:r>
              <a:rPr lang="en-US" b="1" dirty="0" smtClean="0"/>
              <a:t>e </a:t>
            </a:r>
            <a:r>
              <a:rPr lang="en-US" b="1" dirty="0"/>
              <a:t>can save </a:t>
            </a:r>
            <a:r>
              <a:rPr lang="en-US" b="1" dirty="0" smtClean="0"/>
              <a:t>about </a:t>
            </a:r>
            <a:r>
              <a:rPr lang="en-US" b="1" dirty="0"/>
              <a:t>3 million liters of water in 5 </a:t>
            </a:r>
            <a:r>
              <a:rPr lang="en-US" b="1" dirty="0" smtClean="0"/>
              <a:t>years to pay </a:t>
            </a:r>
            <a:r>
              <a:rPr lang="en-US" b="1" dirty="0" smtClean="0"/>
              <a:t>608,400L </a:t>
            </a:r>
            <a:r>
              <a:rPr lang="en-US" b="1" dirty="0" smtClean="0"/>
              <a:t>(</a:t>
            </a:r>
            <a:r>
              <a:rPr lang="en-US" b="1" dirty="0" smtClean="0"/>
              <a:t>5,000 </a:t>
            </a:r>
            <a:r>
              <a:rPr lang="en-US" b="1" dirty="0" smtClean="0"/>
              <a:t>€).</a:t>
            </a:r>
            <a:endParaRPr b="1" dirty="0"/>
          </a:p>
        </p:txBody>
      </p:sp>
      <p:pic>
        <p:nvPicPr>
          <p:cNvPr id="570" name="Google Shape;570;p58"/>
          <p:cNvPicPr preferRelativeResize="0"/>
          <p:nvPr/>
        </p:nvPicPr>
        <p:blipFill rotWithShape="1">
          <a:blip r:embed="rId3">
            <a:alphaModFix amt="32000"/>
          </a:blip>
          <a:srcRect t="6592" b="21037"/>
          <a:stretch>
            <a:fillRect/>
          </a:stretch>
        </p:blipFill>
        <p:spPr>
          <a:xfrm>
            <a:off x="-90427" y="3983000"/>
            <a:ext cx="1474525" cy="116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8"/>
          <p:cNvPicPr preferRelativeResize="0"/>
          <p:nvPr/>
        </p:nvPicPr>
        <p:blipFill rotWithShape="1">
          <a:blip r:embed="rId4">
            <a:alphaModFix amt="32000"/>
          </a:blip>
          <a:srcRect l="3227" t="6046" r="3227" b="6064"/>
          <a:stretch>
            <a:fillRect/>
          </a:stretch>
        </p:blipFill>
        <p:spPr>
          <a:xfrm>
            <a:off x="6426128" y="4108188"/>
            <a:ext cx="1012924" cy="10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18" y="395421"/>
            <a:ext cx="3457553" cy="477600"/>
          </a:xfrm>
        </p:spPr>
        <p:txBody>
          <a:bodyPr/>
          <a:lstStyle/>
          <a:p>
            <a:r>
              <a:rPr lang="en-US" b="1" dirty="0" smtClean="0"/>
              <a:t>CALCULATIONS</a:t>
            </a:r>
            <a:endParaRPr lang="en-US" b="1" dirty="0"/>
          </a:p>
        </p:txBody>
      </p:sp>
      <p:sp>
        <p:nvSpPr>
          <p:cNvPr id="8" name="Title 1"/>
          <p:cNvSpPr txBox="1"/>
          <p:nvPr/>
        </p:nvSpPr>
        <p:spPr>
          <a:xfrm>
            <a:off x="4721509" y="239118"/>
            <a:ext cx="4422491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ubik SemiBold"/>
              <a:buNone/>
              <a:defRPr sz="2900" b="0" i="0" u="none" strike="noStrike" cap="none">
                <a:solidFill>
                  <a:schemeClr val="lt1"/>
                </a:solidFill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800" b="1" dirty="0" smtClean="0"/>
              <a:t>MATERIALS NEEDED</a:t>
            </a:r>
            <a:endParaRPr lang="en-US" sz="2800" b="1" dirty="0"/>
          </a:p>
        </p:txBody>
      </p:sp>
      <p:graphicFrame>
        <p:nvGraphicFramePr>
          <p:cNvPr id="9" name="Google Shape;715;p67"/>
          <p:cNvGraphicFramePr/>
          <p:nvPr>
            <p:extLst>
              <p:ext uri="{D42A27DB-BD31-4B8C-83A1-F6EECF244321}">
                <p14:modId xmlns:p14="http://schemas.microsoft.com/office/powerpoint/2010/main" val="2082852123"/>
              </p:ext>
            </p:extLst>
          </p:nvPr>
        </p:nvGraphicFramePr>
        <p:xfrm>
          <a:off x="4539430" y="1108934"/>
          <a:ext cx="4532462" cy="2670196"/>
        </p:xfrm>
        <a:graphic>
          <a:graphicData uri="http://schemas.openxmlformats.org/drawingml/2006/table">
            <a:tbl>
              <a:tblPr>
                <a:noFill/>
                <a:tableStyleId>{43C5E30D-5856-4C3C-811F-24C14919BEA9}</a:tableStyleId>
              </a:tblPr>
              <a:tblGrid>
                <a:gridCol w="202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63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lt1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 smtClean="0">
                          <a:solidFill>
                            <a:schemeClr val="dk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Costs for plumbing of a building</a:t>
                      </a:r>
                      <a:endParaRPr sz="1400" b="1" dirty="0">
                        <a:solidFill>
                          <a:schemeClr val="dk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4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400" b="1" dirty="0" smtClean="0">
                          <a:solidFill>
                            <a:schemeClr val="dk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Pipeline</a:t>
                      </a:r>
                      <a:r>
                        <a:rPr lang="en-GB" sz="1400" b="1" baseline="0" dirty="0" smtClean="0">
                          <a:solidFill>
                            <a:schemeClr val="dk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 system</a:t>
                      </a:r>
                      <a:endParaRPr sz="1400" b="1" dirty="0">
                        <a:solidFill>
                          <a:schemeClr val="dk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5,000 </a:t>
                      </a:r>
                      <a:r>
                        <a:rPr lang="en-GB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ALL (40</a:t>
                      </a: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D1"/>
                          </a:solidFill>
                          <a:effectLst/>
                          <a:uLnTx/>
                          <a:uFillTx/>
                          <a:latin typeface="Roboto Mono"/>
                          <a:sym typeface="Roboto Mono"/>
                        </a:rPr>
                        <a:t>€</a:t>
                      </a:r>
                      <a:r>
                        <a:rPr lang="en-GB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200" b="1" dirty="0">
                        <a:solidFill>
                          <a:schemeClr val="lt1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400" b="1" dirty="0" smtClean="0">
                          <a:solidFill>
                            <a:schemeClr val="dk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Pumps and tanks</a:t>
                      </a:r>
                      <a:endParaRPr sz="1400" b="1" dirty="0">
                        <a:solidFill>
                          <a:schemeClr val="dk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15,000ALL </a:t>
                      </a:r>
                      <a:r>
                        <a:rPr lang="en-US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(120</a:t>
                      </a: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D1"/>
                          </a:solidFill>
                          <a:effectLst/>
                          <a:uLnTx/>
                          <a:uFillTx/>
                          <a:latin typeface="Roboto Mono"/>
                          <a:sym typeface="Roboto Mono"/>
                        </a:rPr>
                        <a:t>€</a:t>
                      </a:r>
                      <a:r>
                        <a:rPr lang="en-US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)</a:t>
                      </a:r>
                      <a:endParaRPr sz="1200" b="1" dirty="0">
                        <a:solidFill>
                          <a:schemeClr val="lt1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109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US" sz="1400" b="1" dirty="0" smtClean="0">
                          <a:solidFill>
                            <a:schemeClr val="dk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Installation of filters + maintenance (every 5 years)</a:t>
                      </a:r>
                      <a:endParaRPr sz="1400" b="1" dirty="0">
                        <a:solidFill>
                          <a:schemeClr val="dk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80,000 </a:t>
                      </a:r>
                      <a:r>
                        <a:rPr lang="en-US" sz="1200" b="1" baseline="0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ALL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baseline="0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(660</a:t>
                      </a: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D1"/>
                          </a:solidFill>
                          <a:effectLst/>
                          <a:uLnTx/>
                          <a:uFillTx/>
                          <a:latin typeface="Roboto Mono"/>
                          <a:sym typeface="Roboto Mono"/>
                        </a:rPr>
                        <a:t>€)</a:t>
                      </a:r>
                      <a:endParaRPr sz="1200" b="1" dirty="0">
                        <a:solidFill>
                          <a:schemeClr val="lt1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 algn="ctr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/>
                        <a:buNone/>
                      </a:pPr>
                      <a:r>
                        <a:rPr lang="en-GB" sz="1400" b="1" dirty="0" smtClean="0">
                          <a:solidFill>
                            <a:schemeClr val="dk2"/>
                          </a:solidFill>
                          <a:latin typeface="Rubik"/>
                          <a:ea typeface="Rubik"/>
                          <a:cs typeface="Rubik"/>
                          <a:sym typeface="Rubik"/>
                        </a:rPr>
                        <a:t>Total</a:t>
                      </a:r>
                      <a:endParaRPr sz="1400" b="1" dirty="0">
                        <a:solidFill>
                          <a:schemeClr val="dk2"/>
                        </a:solidFill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GB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100,000</a:t>
                      </a:r>
                      <a:r>
                        <a:rPr lang="en-GB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ALL (</a:t>
                      </a:r>
                      <a:r>
                        <a:rPr lang="en-US" altLang="en-GB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82</a:t>
                      </a:r>
                      <a:r>
                        <a:rPr lang="en-GB" sz="1200" b="1" dirty="0" smtClean="0">
                          <a:solidFill>
                            <a:schemeClr val="lt1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0</a:t>
                      </a:r>
                      <a:r>
                        <a:rPr kumimoji="0" lang="en-US" sz="12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2222D1"/>
                          </a:solidFill>
                          <a:effectLst/>
                          <a:uLnTx/>
                          <a:uFillTx/>
                          <a:latin typeface="Roboto Mono"/>
                          <a:sym typeface="Roboto Mono"/>
                        </a:rPr>
                        <a:t>€)</a:t>
                      </a:r>
                      <a:endParaRPr sz="1200" b="1" dirty="0">
                        <a:solidFill>
                          <a:schemeClr val="lt1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lt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50"/>
          <p:cNvPicPr preferRelativeResize="0"/>
          <p:nvPr/>
        </p:nvPicPr>
        <p:blipFill rotWithShape="1">
          <a:blip r:embed="rId3">
            <a:alphaModFix amt="32000"/>
          </a:blip>
          <a:srcRect t="1796" b="38715"/>
          <a:stretch>
            <a:fillRect/>
          </a:stretch>
        </p:blipFill>
        <p:spPr>
          <a:xfrm rot="10800000">
            <a:off x="6167832" y="-709842"/>
            <a:ext cx="3309274" cy="2141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50"/>
          <p:cNvPicPr preferRelativeResize="0"/>
          <p:nvPr/>
        </p:nvPicPr>
        <p:blipFill>
          <a:blip r:embed="rId4">
            <a:alphaModFix amt="32000"/>
          </a:blip>
          <a:stretch>
            <a:fillRect/>
          </a:stretch>
        </p:blipFill>
        <p:spPr>
          <a:xfrm rot="9691877">
            <a:off x="7431528" y="3670223"/>
            <a:ext cx="2299928" cy="250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50"/>
          <p:cNvPicPr preferRelativeResize="0"/>
          <p:nvPr/>
        </p:nvPicPr>
        <p:blipFill>
          <a:blip r:embed="rId4">
            <a:alphaModFix amt="32000"/>
          </a:blip>
          <a:stretch>
            <a:fillRect/>
          </a:stretch>
        </p:blipFill>
        <p:spPr>
          <a:xfrm rot="-5399972">
            <a:off x="-808904" y="-475698"/>
            <a:ext cx="2447250" cy="266133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0"/>
          <p:cNvSpPr txBox="1">
            <a:spLocks noGrp="1"/>
          </p:cNvSpPr>
          <p:nvPr>
            <p:ph type="subTitle" idx="1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518913" y="4481476"/>
            <a:ext cx="356559" cy="0"/>
          </a:xfrm>
          <a:prstGeom prst="line">
            <a:avLst/>
          </a:prstGeom>
          <a:ln w="76200">
            <a:solidFill>
              <a:srgbClr val="F088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75472" y="4373754"/>
            <a:ext cx="632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accent6"/>
                </a:solidFill>
              </a:rPr>
              <a:t>Drain</a:t>
            </a:r>
            <a:endParaRPr lang="en-US" sz="1050" b="1" dirty="0">
              <a:solidFill>
                <a:schemeClr val="accent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9754" y="4577300"/>
            <a:ext cx="6326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chemeClr val="bg2"/>
                </a:solidFill>
              </a:rPr>
              <a:t>Supply</a:t>
            </a:r>
            <a:endParaRPr lang="en-US" sz="1050" b="1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14554" r="16614" b="4173"/>
          <a:stretch>
            <a:fillRect/>
          </a:stretch>
        </p:blipFill>
        <p:spPr>
          <a:xfrm>
            <a:off x="914578" y="663632"/>
            <a:ext cx="4493920" cy="3577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b="11294"/>
          <a:stretch>
            <a:fillRect/>
          </a:stretch>
        </p:blipFill>
        <p:spPr>
          <a:xfrm>
            <a:off x="5708610" y="2685317"/>
            <a:ext cx="2270974" cy="1555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" t="2004" r="19450" b="28980"/>
          <a:stretch>
            <a:fillRect/>
          </a:stretch>
        </p:blipFill>
        <p:spPr>
          <a:xfrm>
            <a:off x="5708610" y="656283"/>
            <a:ext cx="2274070" cy="1583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cxnSp>
        <p:nvCxnSpPr>
          <p:cNvPr id="20" name="Straight Connector 19"/>
          <p:cNvCxnSpPr/>
          <p:nvPr/>
        </p:nvCxnSpPr>
        <p:spPr>
          <a:xfrm>
            <a:off x="2518912" y="4699388"/>
            <a:ext cx="356559" cy="0"/>
          </a:xfrm>
          <a:prstGeom prst="line">
            <a:avLst/>
          </a:prstGeom>
          <a:ln w="76200">
            <a:solidFill>
              <a:srgbClr val="91C0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>
            <a:off x="4034912" y="2383314"/>
            <a:ext cx="230856" cy="114342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662028" y="3612007"/>
            <a:ext cx="1090962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Water tank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252272" y="61896"/>
            <a:ext cx="7001435" cy="477600"/>
          </a:xfrm>
        </p:spPr>
        <p:txBody>
          <a:bodyPr/>
          <a:lstStyle/>
          <a:p>
            <a:r>
              <a:rPr lang="en-US" sz="1800" b="1" dirty="0" smtClean="0"/>
              <a:t>SYSTEM PROTOTYPE OF</a:t>
            </a:r>
            <a:br>
              <a:rPr lang="en-US" sz="1800" b="1" dirty="0" smtClean="0"/>
            </a:br>
            <a:r>
              <a:rPr lang="en-US" sz="1800" b="1" dirty="0" smtClean="0"/>
              <a:t>“WATER RECYCLING HOUSE”</a:t>
            </a:r>
            <a:endParaRPr lang="en-US" sz="1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77679" y="1835757"/>
            <a:ext cx="645000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Sink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386" y="1916575"/>
            <a:ext cx="719566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Toilet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59893" y="1835757"/>
            <a:ext cx="925208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</a:rPr>
              <a:t>Bathtub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0" name="Curved Connector 29"/>
          <p:cNvCxnSpPr>
            <a:stCxn id="22" idx="3"/>
          </p:cNvCxnSpPr>
          <p:nvPr/>
        </p:nvCxnSpPr>
        <p:spPr>
          <a:xfrm flipV="1">
            <a:off x="3022600" y="3618230"/>
            <a:ext cx="112395" cy="288925"/>
          </a:xfrm>
          <a:prstGeom prst="curvedConnector2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flipV="1">
            <a:off x="3100447" y="1625384"/>
            <a:ext cx="309280" cy="171903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H="1">
            <a:off x="2989041" y="2284716"/>
            <a:ext cx="368912" cy="301994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>
            <a:stCxn id="25" idx="0"/>
          </p:cNvCxnSpPr>
          <p:nvPr/>
        </p:nvCxnSpPr>
        <p:spPr>
          <a:xfrm rot="5400000" flipH="1" flipV="1">
            <a:off x="4837968" y="1773546"/>
            <a:ext cx="124422" cy="12700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urved Connector 39"/>
          <p:cNvCxnSpPr/>
          <p:nvPr/>
        </p:nvCxnSpPr>
        <p:spPr>
          <a:xfrm rot="16200000" flipV="1">
            <a:off x="4150051" y="1777531"/>
            <a:ext cx="213044" cy="116452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25" idx="2"/>
          </p:cNvCxnSpPr>
          <p:nvPr/>
        </p:nvCxnSpPr>
        <p:spPr>
          <a:xfrm rot="16200000" flipH="1">
            <a:off x="4811806" y="2231906"/>
            <a:ext cx="308755" cy="132009"/>
          </a:xfrm>
          <a:prstGeom prst="curvedConnector3">
            <a:avLst>
              <a:gd name="adj1" fmla="val 50000"/>
            </a:avLst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s 4"/>
          <p:cNvSpPr/>
          <p:nvPr/>
        </p:nvSpPr>
        <p:spPr>
          <a:xfrm>
            <a:off x="1867535" y="3790950"/>
            <a:ext cx="1007745" cy="2330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22337" y="3753186"/>
            <a:ext cx="1200222" cy="30777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Water pump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57"/>
          <p:cNvSpPr txBox="1">
            <a:spLocks noGrp="1"/>
          </p:cNvSpPr>
          <p:nvPr>
            <p:ph type="subTitle" idx="1"/>
          </p:nvPr>
        </p:nvSpPr>
        <p:spPr>
          <a:xfrm>
            <a:off x="148366" y="764882"/>
            <a:ext cx="5468471" cy="29648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a building </a:t>
            </a:r>
            <a:r>
              <a:rPr lang="en-US" dirty="0" smtClean="0"/>
              <a:t>would consume </a:t>
            </a:r>
            <a:r>
              <a:rPr lang="en-US" b="1" i="1" dirty="0"/>
              <a:t>10 million </a:t>
            </a:r>
            <a:r>
              <a:rPr lang="en-US" dirty="0"/>
              <a:t>liters of water </a:t>
            </a:r>
            <a:r>
              <a:rPr lang="en-US" dirty="0" smtClean="0"/>
              <a:t>in 5 years, </a:t>
            </a:r>
            <a:r>
              <a:rPr lang="en-US" dirty="0"/>
              <a:t>it now consumes only </a:t>
            </a:r>
            <a:r>
              <a:rPr lang="en-US" b="1" i="1" dirty="0"/>
              <a:t>7.7 million</a:t>
            </a:r>
            <a:r>
              <a:rPr lang="en-US" dirty="0"/>
              <a:t>. </a:t>
            </a:r>
            <a:endParaRPr lang="en-US" dirty="0" smtClean="0"/>
          </a:p>
          <a:p>
            <a:pPr marL="0" lvl="0" indent="0" algn="l"/>
            <a:endParaRPr lang="en-US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Costs will be reduced by </a:t>
            </a:r>
            <a:r>
              <a:rPr lang="en-US" b="1" dirty="0" smtClean="0"/>
              <a:t>20%</a:t>
            </a:r>
          </a:p>
          <a:p>
            <a:pPr marL="0" lvl="0" indent="0" algn="l"/>
            <a:endParaRPr lang="en-US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 This method is beneficial for families that consume a lot of water, large apartments, buildings etc.</a:t>
            </a:r>
            <a:endParaRPr dirty="0"/>
          </a:p>
        </p:txBody>
      </p:sp>
      <p:pic>
        <p:nvPicPr>
          <p:cNvPr id="559" name="Google Shape;559;p57"/>
          <p:cNvPicPr preferRelativeResize="0"/>
          <p:nvPr/>
        </p:nvPicPr>
        <p:blipFill rotWithShape="1">
          <a:blip r:embed="rId3">
            <a:alphaModFix amt="32000"/>
          </a:blip>
          <a:srcRect t="1796" b="38715"/>
          <a:stretch>
            <a:fillRect/>
          </a:stretch>
        </p:blipFill>
        <p:spPr>
          <a:xfrm rot="-9260207">
            <a:off x="5944955" y="2258554"/>
            <a:ext cx="4547908" cy="2942393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57"/>
          <p:cNvSpPr txBox="1">
            <a:spLocks noGrp="1"/>
          </p:cNvSpPr>
          <p:nvPr>
            <p:ph type="subTitle" idx="3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223" b="1277"/>
          <a:stretch>
            <a:fillRect/>
          </a:stretch>
        </p:blipFill>
        <p:spPr>
          <a:xfrm>
            <a:off x="5337913" y="1473851"/>
            <a:ext cx="3442447" cy="22558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0"/>
          <p:cNvSpPr txBox="1">
            <a:spLocks noGrp="1"/>
          </p:cNvSpPr>
          <p:nvPr>
            <p:ph type="ctrTitle"/>
          </p:nvPr>
        </p:nvSpPr>
        <p:spPr>
          <a:xfrm>
            <a:off x="720000" y="819624"/>
            <a:ext cx="7704000" cy="12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 smtClean="0"/>
              <a:t>THANK YOU!</a:t>
            </a:r>
            <a:endParaRPr sz="8800" dirty="0"/>
          </a:p>
        </p:txBody>
      </p:sp>
      <p:sp>
        <p:nvSpPr>
          <p:cNvPr id="991" name="Google Shape;991;p80"/>
          <p:cNvSpPr txBox="1">
            <a:spLocks noGrp="1"/>
          </p:cNvSpPr>
          <p:nvPr>
            <p:ph type="subTitle" idx="1"/>
          </p:nvPr>
        </p:nvSpPr>
        <p:spPr>
          <a:xfrm>
            <a:off x="2806847" y="2349299"/>
            <a:ext cx="4023360" cy="17056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Do you have any questions?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 smtClean="0"/>
              <a:t>q</a:t>
            </a:r>
            <a:r>
              <a:rPr lang="en-GB" dirty="0" smtClean="0"/>
              <a:t>emalstafa_tirane@yahoo.com 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+355 69 843 6252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gjimnaziqemalstafa</a:t>
            </a:r>
            <a:r>
              <a:rPr lang="en-GB" dirty="0" smtClean="0"/>
              <a:t>.rf.gd</a:t>
            </a:r>
            <a:r>
              <a:rPr lang="en-US" altLang="en-GB" dirty="0" smtClean="0"/>
              <a:t>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ARTICLES AND REFERENCES: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smtClean="0">
                <a:hlinkClick r:id="rId3"/>
              </a:rPr>
              <a:t>http://www.shomera.org/initiatives/the-greyw</a:t>
            </a:r>
            <a:r>
              <a:rPr lang="en-US" altLang="en-GB" dirty="0" smtClean="0">
                <a:solidFill>
                  <a:schemeClr val="bg2"/>
                </a:solidFill>
                <a:hlinkClick r:id="rId3"/>
              </a:rPr>
              <a:t>ater-recycling-initiative/pilot-design/#:~:text=In%202001%2C%20as%20a%20Jerusalem,for%20irrigation%20of%20public%20par</a:t>
            </a:r>
            <a:r>
              <a:rPr lang="en-US" altLang="en-GB" dirty="0" smtClean="0">
                <a:hlinkClick r:id="rId3"/>
              </a:rPr>
              <a:t>ks.</a:t>
            </a:r>
            <a:endParaRPr lang="en-US" altLang="en-GB" dirty="0" smtClean="0"/>
          </a:p>
        </p:txBody>
      </p:sp>
      <p:pic>
        <p:nvPicPr>
          <p:cNvPr id="1009" name="Google Shape;1009;p80"/>
          <p:cNvPicPr preferRelativeResize="0"/>
          <p:nvPr/>
        </p:nvPicPr>
        <p:blipFill>
          <a:blip r:embed="rId4">
            <a:alphaModFix amt="32000"/>
          </a:blip>
          <a:stretch>
            <a:fillRect/>
          </a:stretch>
        </p:blipFill>
        <p:spPr>
          <a:xfrm rot="7849749">
            <a:off x="1173244" y="837551"/>
            <a:ext cx="1355137" cy="18118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116476" y="3442178"/>
            <a:ext cx="4654194" cy="818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10" name="Google Shape;1010;p80"/>
          <p:cNvPicPr preferRelativeResize="0"/>
          <p:nvPr/>
        </p:nvPicPr>
        <p:blipFill>
          <a:blip r:embed="rId4">
            <a:alphaModFix amt="32000"/>
          </a:blip>
          <a:stretch>
            <a:fillRect/>
          </a:stretch>
        </p:blipFill>
        <p:spPr>
          <a:xfrm rot="1159429">
            <a:off x="8096684" y="579629"/>
            <a:ext cx="406368" cy="441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80"/>
          <p:cNvPicPr preferRelativeResize="0"/>
          <p:nvPr/>
        </p:nvPicPr>
        <p:blipFill rotWithShape="1">
          <a:blip r:embed="rId5">
            <a:alphaModFix amt="32000"/>
          </a:blip>
          <a:srcRect t="1796" b="38715"/>
          <a:stretch>
            <a:fillRect/>
          </a:stretch>
        </p:blipFill>
        <p:spPr>
          <a:xfrm rot="10800000">
            <a:off x="-1273486" y="2894876"/>
            <a:ext cx="4139250" cy="2678024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80"/>
          <p:cNvSpPr txBox="1"/>
          <p:nvPr/>
        </p:nvSpPr>
        <p:spPr>
          <a:xfrm>
            <a:off x="2520418" y="4405060"/>
            <a:ext cx="4715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200" b="1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Worked by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: Ana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Kellici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Egnald </a:t>
            </a:r>
            <a:r>
              <a:rPr lang="en-US" sz="1200" dirty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Ç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ela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Alkid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Shuli,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Perla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Koka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Megi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Boba,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Marsida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Xhyra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Luntina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Shkreta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Desira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Meshaj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Kejda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Miftari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Flavina</a:t>
            </a:r>
            <a:r>
              <a:rPr lang="en-US" sz="1200" dirty="0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r>
              <a:rPr lang="en-US" sz="1200" dirty="0" err="1" smtClean="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Zefi</a:t>
            </a:r>
            <a:endParaRPr sz="1200" dirty="0"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12" name="Google Shape;1012;p80"/>
          <p:cNvSpPr txBox="1">
            <a:spLocks noGrp="1"/>
          </p:cNvSpPr>
          <p:nvPr>
            <p:ph type="subTitle" idx="2"/>
          </p:nvPr>
        </p:nvSpPr>
        <p:spPr>
          <a:xfrm rot="5400000">
            <a:off x="8545038" y="699546"/>
            <a:ext cx="6309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2022</a:t>
            </a:r>
          </a:p>
        </p:txBody>
      </p:sp>
      <p:pic>
        <p:nvPicPr>
          <p:cNvPr id="1014" name="Google Shape;1014;p80"/>
          <p:cNvPicPr preferRelativeResize="0"/>
          <p:nvPr/>
        </p:nvPicPr>
        <p:blipFill>
          <a:blip r:embed="rId4">
            <a:alphaModFix amt="32000"/>
          </a:blip>
          <a:stretch>
            <a:fillRect/>
          </a:stretch>
        </p:blipFill>
        <p:spPr>
          <a:xfrm rot="9691877">
            <a:off x="7226687" y="1604090"/>
            <a:ext cx="2299928" cy="25011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941705" y="3375025"/>
            <a:ext cx="78727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http://www.shomera.org/initiatives/the-greywater-recycling-initiative/pilot-design/#:~:text=In%202001%2C%20as%20a%20Jerusalem,for%20irrigation%20of%20public%20parks.</a:t>
            </a:r>
          </a:p>
          <a:p>
            <a:r>
              <a:rPr lang="en-US" dirty="0">
                <a:solidFill>
                  <a:schemeClr val="bg2"/>
                </a:solidFill>
              </a:rPr>
              <a:t>https://bootsiedecent.wordpress.com/2009/06/09/israel-gives-green-light-to-recycling-grey-water/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lth Sciences Major For College: Mental Health Counseling by Slidesgo">
  <a:themeElements>
    <a:clrScheme name="Simple Light">
      <a:dk1>
        <a:srgbClr val="EEEEEE"/>
      </a:dk1>
      <a:lt1>
        <a:srgbClr val="2222D1"/>
      </a:lt1>
      <a:dk2>
        <a:srgbClr val="FFFFFF"/>
      </a:dk2>
      <a:lt2>
        <a:srgbClr val="B2B2DA"/>
      </a:lt2>
      <a:accent1>
        <a:srgbClr val="5D5DD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22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363</Words>
  <Application>Microsoft Office PowerPoint</Application>
  <PresentationFormat>On-screen Show (16:9)</PresentationFormat>
  <Paragraphs>71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Roboto Mono</vt:lpstr>
      <vt:lpstr>Rubik</vt:lpstr>
      <vt:lpstr>Rubik SemiBold</vt:lpstr>
      <vt:lpstr>Wingdings</vt:lpstr>
      <vt:lpstr>Health Sciences Major For College: Mental Health Counseling by Slidesgo</vt:lpstr>
      <vt:lpstr>RECYCLING GREYWATER</vt:lpstr>
      <vt:lpstr>THE ISSUE</vt:lpstr>
      <vt:lpstr>BUT HOW DO WE TREAT GREYWATER?</vt:lpstr>
      <vt:lpstr>CALCULATIONS</vt:lpstr>
      <vt:lpstr>SYSTEM PROTOTYPE OF “WATER RECYCLING HOUSE”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SCIENCES MAJOR FOR COLLEGE: MENTAL HEALTH COUNSELING</dc:title>
  <dc:creator>Nxenes</dc:creator>
  <cp:lastModifiedBy>A.C.S</cp:lastModifiedBy>
  <cp:revision>45</cp:revision>
  <dcterms:created xsi:type="dcterms:W3CDTF">2022-03-01T08:38:00Z</dcterms:created>
  <dcterms:modified xsi:type="dcterms:W3CDTF">2022-03-18T22:47:45Z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E1F457A6A0A0410F8F0867421CE6C776</vt:lpwstr>
  </property>
  <property fmtid="{D5CDD505-2E9C-101B-9397-08002B2CF9AE}" pid="3" name="KSOProductBuildVer">
    <vt:lpwstr>1033-11.2.0.10463</vt:lpwstr>
  </property>
</Properties>
</file>