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6" r:id="rId9"/>
    <p:sldId id="264" r:id="rId10"/>
    <p:sldId id="265" r:id="rId11"/>
  </p:sldIdLst>
  <p:sldSz cx="18288000" cy="10287000"/>
  <p:notesSz cx="6858000" cy="9144000"/>
  <p:embeddedFontLst>
    <p:embeddedFont>
      <p:font typeface="Adlery Swash" panose="020B0604020202020204" charset="0"/>
      <p:regular r:id="rId13"/>
    </p:embeddedFont>
    <p:embeddedFont>
      <p:font typeface="Amazing Grotesk Ultra" panose="020B0604020202020204" charset="0"/>
      <p:regular r:id="rId14"/>
    </p:embeddedFont>
    <p:embeddedFont>
      <p:font typeface="Arima Madurai Extra Bold" panose="020B0604020202020204" charset="0"/>
      <p:regular r:id="rId15"/>
    </p:embeddedFont>
    <p:embeddedFont>
      <p:font typeface="Arimo" panose="020B0604020202020204" charset="0"/>
      <p:regular r:id="rId16"/>
    </p:embeddedFont>
    <p:embeddedFont>
      <p:font typeface="Arimo Bold" panose="020B0604020202020204" charset="0"/>
      <p:regular r:id="rId17"/>
    </p:embeddedFont>
    <p:embeddedFont>
      <p:font typeface="Calibri" panose="020F0502020204030204" pitchFamily="34" charset="0"/>
      <p:regular r:id="rId18"/>
      <p:bold r:id="rId19"/>
      <p:italic r:id="rId20"/>
      <p:boldItalic r:id="rId21"/>
    </p:embeddedFont>
    <p:embeddedFont>
      <p:font typeface="Poppins Bold" panose="020B0604020202020204" charset="0"/>
      <p:regular r:id="rId22"/>
    </p:embeddedFont>
    <p:embeddedFont>
      <p:font typeface="Poppins Medium Bold"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riana" initials="A" lastIdx="1" clrIdx="0">
    <p:extLst>
      <p:ext uri="{19B8F6BF-5375-455C-9EA6-DF929625EA0E}">
        <p15:presenceInfo xmlns:p15="http://schemas.microsoft.com/office/powerpoint/2012/main" userId="Adria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2715" autoAdjust="0"/>
  </p:normalViewPr>
  <p:slideViewPr>
    <p:cSldViewPr>
      <p:cViewPr varScale="1">
        <p:scale>
          <a:sx n="32" d="100"/>
          <a:sy n="32" d="100"/>
        </p:scale>
        <p:origin x="102" y="1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10.03.2022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10.03.2022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Hello everybody! Our names are Delia, Yasmin and Luisa and we represent the group of students from  "Mircea </a:t>
            </a:r>
            <a:r>
              <a:rPr lang="en-US" dirty="0" err="1"/>
              <a:t>cel</a:t>
            </a:r>
            <a:r>
              <a:rPr lang="en-US" dirty="0"/>
              <a:t> </a:t>
            </a:r>
            <a:r>
              <a:rPr lang="en-US" dirty="0" err="1"/>
              <a:t>Batran</a:t>
            </a:r>
            <a:r>
              <a:rPr lang="en-US" dirty="0"/>
              <a:t>" National College in Constanta, Romania, who were working on the project we are presenting now.</a:t>
            </a:r>
          </a:p>
          <a:p>
            <a:pPr lvl="0"/>
            <a:r>
              <a:rPr lang="en-US" dirty="0"/>
              <a:t>Our project is called: "Tap Water Quality in </a:t>
            </a:r>
            <a:r>
              <a:rPr lang="en-US" dirty="0" err="1"/>
              <a:t>Constanța</a:t>
            </a:r>
            <a:r>
              <a:rPr lang="en-US" dirty="0"/>
              <a:t> versus Bottled Water"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THANK YOU FOR YOUR ATTENTION!!</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984858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We started our research from the idea that people use too much bottled water when the tap water is plenty. </a:t>
            </a:r>
          </a:p>
          <a:p>
            <a:r>
              <a:rPr lang="en-GB" dirty="0"/>
              <a:t>We wanted to know if they are of equal quality so we wrote a quiz, then did some research in the school laboratories and observations at </a:t>
            </a:r>
            <a:r>
              <a:rPr lang="en-US" sz="1200" dirty="0">
                <a:solidFill>
                  <a:srgbClr val="C00000"/>
                </a:solidFill>
                <a:latin typeface="Poppins Bold"/>
              </a:rPr>
              <a:t>Water and Sewage Utility </a:t>
            </a:r>
            <a:r>
              <a:rPr lang="en-US" sz="1200" dirty="0" err="1">
                <a:solidFill>
                  <a:srgbClr val="C00000"/>
                </a:solidFill>
                <a:latin typeface="Poppins Bold"/>
              </a:rPr>
              <a:t>Constanța</a:t>
            </a:r>
            <a:r>
              <a:rPr lang="en-US" sz="1200" dirty="0">
                <a:solidFill>
                  <a:srgbClr val="C00000"/>
                </a:solidFill>
                <a:latin typeface="Poppins Bold"/>
              </a:rPr>
              <a:t>.</a:t>
            </a:r>
          </a:p>
          <a:p>
            <a:r>
              <a:rPr lang="en-US" sz="1200" dirty="0">
                <a:solidFill>
                  <a:srgbClr val="C00000"/>
                </a:solidFill>
                <a:latin typeface="Poppins Bold"/>
              </a:rPr>
              <a:t>In the end </a:t>
            </a:r>
            <a:r>
              <a:rPr lang="en-GB" dirty="0"/>
              <a:t>we drew some conclusions.</a:t>
            </a:r>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3908252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10.03.2022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In our questionnaire we asked students about the importance of water in their lives.</a:t>
            </a:r>
          </a:p>
          <a:p>
            <a:pPr lvl="0"/>
            <a:r>
              <a:rPr lang="en-US" dirty="0"/>
              <a:t> </a:t>
            </a:r>
          </a:p>
          <a:p>
            <a:pPr lvl="0"/>
            <a:r>
              <a:rPr lang="en-US" dirty="0"/>
              <a:t>The results were almost as expected, but we were surprised about the results regarding tap water and bottled water.</a:t>
            </a:r>
          </a:p>
          <a:p>
            <a:pPr lvl="0"/>
            <a:endParaRPr lang="en-US" dirty="0"/>
          </a:p>
          <a:p>
            <a:pPr lvl="0"/>
            <a:r>
              <a:rPr lang="en-US" dirty="0"/>
              <a:t>We were curious about the quality of tap water in our houses, so we compared it to the most popular bottled waters in Romania.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10.03.2022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Water and Sewage Utility </a:t>
            </a:r>
            <a:r>
              <a:rPr lang="en-US" dirty="0" err="1"/>
              <a:t>Constanța</a:t>
            </a:r>
            <a:r>
              <a:rPr lang="en-US" dirty="0"/>
              <a:t> has a complex system for storage and</a:t>
            </a:r>
            <a:r>
              <a:rPr lang="ro-RO" dirty="0"/>
              <a:t> </a:t>
            </a:r>
            <a:r>
              <a:rPr lang="en-US" dirty="0"/>
              <a:t>pumping.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Water sources in </a:t>
            </a:r>
            <a:r>
              <a:rPr lang="en-US" dirty="0" err="1"/>
              <a:t>Constanța</a:t>
            </a:r>
            <a:r>
              <a:rPr lang="en-US" dirty="0"/>
              <a:t> are both from underground and from the surface. </a:t>
            </a:r>
          </a:p>
          <a:p>
            <a:pPr lvl="0"/>
            <a:endParaRPr lang="en-US" dirty="0"/>
          </a:p>
          <a:p>
            <a:pPr lvl="0"/>
            <a:r>
              <a:rPr lang="en-US" dirty="0"/>
              <a:t>There are three main facilities for water to be captured, treated and pumped into the city and the water samples we studied were provided from two that are circled in red on the figure.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10.03.2022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In the school's </a:t>
            </a:r>
            <a:r>
              <a:rPr lang="en-US" dirty="0" err="1"/>
              <a:t>laborator</a:t>
            </a:r>
            <a:r>
              <a:rPr lang="ro-RO" dirty="0"/>
              <a:t>ies</a:t>
            </a:r>
            <a:r>
              <a:rPr lang="en-US" dirty="0"/>
              <a:t>, we </a:t>
            </a:r>
            <a:r>
              <a:rPr lang="ro-RO" dirty="0"/>
              <a:t>made microscopic observation</a:t>
            </a:r>
            <a:r>
              <a:rPr lang="en-GB" dirty="0"/>
              <a:t>s</a:t>
            </a:r>
            <a:r>
              <a:rPr lang="ro-RO" dirty="0"/>
              <a:t> and chemical analizes of</a:t>
            </a:r>
            <a:r>
              <a:rPr lang="en-US" dirty="0"/>
              <a:t> four samples</a:t>
            </a:r>
            <a:r>
              <a:rPr lang="ro-RO" dirty="0"/>
              <a:t> of tap water</a:t>
            </a:r>
            <a:r>
              <a:rPr lang="en-US" dirty="0"/>
              <a:t> from </a:t>
            </a:r>
            <a:r>
              <a:rPr lang="ro-RO" dirty="0"/>
              <a:t>different parts of the city </a:t>
            </a:r>
            <a:r>
              <a:rPr lang="en-US" dirty="0"/>
              <a:t>and two samples from bottled water  (</a:t>
            </a:r>
            <a:r>
              <a:rPr lang="en-US" dirty="0" err="1"/>
              <a:t>Dorna</a:t>
            </a:r>
            <a:r>
              <a:rPr lang="en-US" dirty="0"/>
              <a:t> and </a:t>
            </a:r>
            <a:r>
              <a:rPr lang="en-US" dirty="0" err="1"/>
              <a:t>Borsec</a:t>
            </a:r>
            <a:r>
              <a:rPr lang="en-US" dirty="0"/>
              <a:t>).</a:t>
            </a:r>
            <a:endParaRPr lang="en-GB" dirty="0"/>
          </a:p>
          <a:p>
            <a:pPr lvl="0"/>
            <a:r>
              <a:rPr lang="ro-RO" dirty="0"/>
              <a:t>We used microscopic blades in order to detect bacteria (E.coli and enterococus) on our microscopes.</a:t>
            </a:r>
            <a:endParaRPr lang="en-US" dirty="0"/>
          </a:p>
          <a:p>
            <a:pPr lvl="0"/>
            <a:r>
              <a:rPr lang="en-US" dirty="0"/>
              <a:t>We measured the alkalinity ( partial and total ) and the pH using different methods.</a:t>
            </a:r>
          </a:p>
          <a:p>
            <a:pPr lvl="0"/>
            <a:r>
              <a:rPr lang="en-US" dirty="0"/>
              <a:t>We also made observations on the smell, </a:t>
            </a:r>
            <a:r>
              <a:rPr lang="en-US" dirty="0" err="1"/>
              <a:t>colour</a:t>
            </a:r>
            <a:r>
              <a:rPr lang="en-US" dirty="0"/>
              <a:t> and taste of the samples we had and we concluded they fitted in the national and international standards.</a:t>
            </a:r>
          </a:p>
          <a:p>
            <a:pPr lvl="0"/>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10.03.2022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ro-RO" dirty="0"/>
              <a:t>Both tap water and bottled water had no bacteria (no Escherichia coli and no Enterococcus) as the 485/2002 law provided.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total alkalinity is due to the ions carbonate, phosphate, acid carbonate.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concentration of carbonate and acid carbonate ions in the </a:t>
            </a:r>
            <a:r>
              <a:rPr lang="ro-RO" dirty="0"/>
              <a:t>tap</a:t>
            </a:r>
            <a:r>
              <a:rPr lang="en-US" dirty="0"/>
              <a:t> water samples is higher than the concentration of the same ions from the bottled water</a:t>
            </a:r>
            <a:r>
              <a:rPr lang="ro-RO" dirty="0"/>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conclusion is that all the samples contain a certain amount of carbonate, phosphate and acid carbonate ions, but within normal limits.</a:t>
            </a:r>
          </a:p>
          <a:p>
            <a:pPr lvl="0"/>
            <a:endParaRPr lang="en-US" dirty="0"/>
          </a:p>
          <a:p>
            <a:pPr lvl="0"/>
            <a:r>
              <a:rPr lang="en-US" dirty="0"/>
              <a:t>All </a:t>
            </a:r>
            <a:r>
              <a:rPr lang="ro-RO" dirty="0"/>
              <a:t>the </a:t>
            </a:r>
            <a:r>
              <a:rPr lang="en-US" dirty="0"/>
              <a:t>water samples have zero permanent alkalinity, which means that they do not contain hydroxide ions. </a:t>
            </a:r>
          </a:p>
          <a:p>
            <a:pPr lvl="0"/>
            <a:endParaRPr lang="en-US" dirty="0"/>
          </a:p>
          <a:p>
            <a:pPr lvl="0"/>
            <a:r>
              <a:rPr lang="en-US" dirty="0"/>
              <a:t>The pH of all water samples is </a:t>
            </a:r>
            <a:r>
              <a:rPr lang="ro-RO" dirty="0"/>
              <a:t>between 7 and</a:t>
            </a:r>
            <a:r>
              <a:rPr lang="en-US" dirty="0"/>
              <a:t> 8, which conforms with the legal standards </a:t>
            </a:r>
            <a:r>
              <a:rPr lang="ro-RO" dirty="0"/>
              <a:t>(</a:t>
            </a:r>
            <a:r>
              <a:rPr lang="en-US" dirty="0"/>
              <a:t>between 6,5 and 9,5). </a:t>
            </a:r>
          </a:p>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6</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10.03.2022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We also visited the largest facility of the Water and Sewage Utility </a:t>
            </a:r>
            <a:r>
              <a:rPr lang="en-US" dirty="0" err="1"/>
              <a:t>Constanța</a:t>
            </a:r>
            <a:r>
              <a:rPr lang="en-US" dirty="0"/>
              <a:t>. </a:t>
            </a:r>
          </a:p>
          <a:p>
            <a:pPr lvl="0"/>
            <a:endParaRPr lang="en-US" dirty="0"/>
          </a:p>
          <a:p>
            <a:pPr lvl="0"/>
            <a:r>
              <a:rPr lang="ro-RO" dirty="0"/>
              <a:t>During</a:t>
            </a:r>
            <a:r>
              <a:rPr lang="en-US" dirty="0"/>
              <a:t> our visit, we saw filtering basins for surface water, we were demonstrated the chlorine concentration, the turbidity of water and also observed residual bacteria from non-treated water</a:t>
            </a:r>
            <a:r>
              <a:rPr lang="en-US"/>
              <a:t>. </a:t>
            </a:r>
            <a:endParaRPr lang="en-US" dirty="0"/>
          </a:p>
          <a:p>
            <a:pPr lvl="0"/>
            <a:r>
              <a:rPr lang="en-US" dirty="0"/>
              <a:t>We learned from specialists that the water in our city is safe for drinking, despite the common opinion (72 percent in our questionnaire ).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7</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lvl="0"/>
            <a:r>
              <a:rPr lang="en-US" dirty="0"/>
              <a:t>There are several conclusions:</a:t>
            </a:r>
          </a:p>
          <a:p>
            <a:pPr lvl="0"/>
            <a:endParaRPr lang="en-US" dirty="0"/>
          </a:p>
          <a:p>
            <a:pPr lvl="0"/>
            <a:r>
              <a:rPr lang="en-US" dirty="0"/>
              <a:t>1.The organoleptic qualities of the water we studied are excellent</a:t>
            </a:r>
          </a:p>
          <a:p>
            <a:pPr lvl="0"/>
            <a:r>
              <a:rPr lang="en-US" dirty="0"/>
              <a:t>2. There are no detectable microorganisms -  water is safe</a:t>
            </a:r>
          </a:p>
          <a:p>
            <a:pPr lvl="0"/>
            <a:r>
              <a:rPr lang="en-US" dirty="0"/>
              <a:t>3. Permanent alkalinity is zero</a:t>
            </a:r>
          </a:p>
          <a:p>
            <a:pPr lvl="0"/>
            <a:r>
              <a:rPr lang="en-US" dirty="0"/>
              <a:t>4. The pH is very good to excellent</a:t>
            </a:r>
          </a:p>
          <a:p>
            <a:pPr lvl="0"/>
            <a:r>
              <a:rPr lang="en-US" dirty="0"/>
              <a:t>5. Total alkalinity conforms the standards</a:t>
            </a:r>
          </a:p>
          <a:p>
            <a:r>
              <a:rPr lang="en-US" dirty="0"/>
              <a:t>Therefore: DRINK MORE TAP WATER!</a:t>
            </a:r>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1933206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10.03.2022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There are certain positive aspects with regards to both tap and bottled water, but ONE IMPORTANT ASPECT IS THAT BY USING TAP WATER WE REDUCE POLLUTION AS WELL. We campaigned against pollution and we cleaned the Black Sea shore near our college.</a:t>
            </a:r>
          </a:p>
          <a:p>
            <a:pPr lvl="0"/>
            <a:endParaRPr lang="en-US" dirty="0"/>
          </a:p>
          <a:p>
            <a:pPr lvl="0"/>
            <a:r>
              <a:rPr lang="en-US" dirty="0"/>
              <a:t>We decided to raise awareness about the quality of tap water, equal to bottled water and we made posters, leaflets and flyers.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9</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sv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33.svg"/><Relationship Id="rId5" Type="http://schemas.openxmlformats.org/officeDocument/2006/relationships/image" Target="../media/image27.jpe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png"/><Relationship Id="rId14" Type="http://schemas.openxmlformats.org/officeDocument/2006/relationships/image" Target="../media/image36.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608" b="3608"/>
          <a:stretch>
            <a:fillRect/>
          </a:stretch>
        </p:blipFill>
        <p:spPr>
          <a:xfrm>
            <a:off x="0" y="0"/>
            <a:ext cx="18288000" cy="10287000"/>
          </a:xfrm>
          <a:prstGeom prst="rect">
            <a:avLst/>
          </a:prstGeom>
        </p:spPr>
      </p:pic>
      <p:sp>
        <p:nvSpPr>
          <p:cNvPr id="3" name="TextBox 3"/>
          <p:cNvSpPr txBox="1"/>
          <p:nvPr/>
        </p:nvSpPr>
        <p:spPr>
          <a:xfrm>
            <a:off x="-8680739" y="9315450"/>
            <a:ext cx="36493219" cy="2681481"/>
          </a:xfrm>
          <a:prstGeom prst="rect">
            <a:avLst/>
          </a:prstGeom>
        </p:spPr>
        <p:txBody>
          <a:bodyPr lIns="0" tIns="0" rIns="0" bIns="0" rtlCol="0" anchor="t">
            <a:spAutoFit/>
          </a:bodyPr>
          <a:lstStyle/>
          <a:p>
            <a:pPr algn="ctr">
              <a:lnSpc>
                <a:spcPts val="4309"/>
              </a:lnSpc>
            </a:pPr>
            <a:r>
              <a:rPr lang="en-US" sz="4309" dirty="0">
                <a:solidFill>
                  <a:srgbClr val="003F67"/>
                </a:solidFill>
                <a:latin typeface="Amazing Grotesk Ultra"/>
              </a:rPr>
              <a:t>ROTARY HANDS ACROSS WATER</a:t>
            </a:r>
          </a:p>
          <a:p>
            <a:pPr>
              <a:lnSpc>
                <a:spcPts val="8080"/>
              </a:lnSpc>
            </a:pPr>
            <a:endParaRPr lang="en-US" sz="4309" dirty="0">
              <a:solidFill>
                <a:srgbClr val="003F67"/>
              </a:solidFill>
              <a:latin typeface="Amazing Grotesk Ultra"/>
            </a:endParaRPr>
          </a:p>
          <a:p>
            <a:pPr>
              <a:lnSpc>
                <a:spcPts val="8080"/>
              </a:lnSpc>
            </a:pPr>
            <a:endParaRPr lang="en-US" sz="4309" dirty="0">
              <a:solidFill>
                <a:srgbClr val="003F67"/>
              </a:solidFill>
              <a:latin typeface="Amazing Grotesk Ultra"/>
            </a:endParaRPr>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84304" y="6971391"/>
            <a:ext cx="365814" cy="66855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581699" y="7998683"/>
            <a:ext cx="1405210" cy="160345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flipV="1">
            <a:off x="15650119" y="4713178"/>
            <a:ext cx="2258213" cy="2258213"/>
          </a:xfrm>
          <a:prstGeom prst="rect">
            <a:avLst/>
          </a:prstGeom>
        </p:spPr>
      </p:pic>
      <p:pic>
        <p:nvPicPr>
          <p:cNvPr id="7" name="Picture 7"/>
          <p:cNvPicPr>
            <a:picLocks noChangeAspect="1"/>
          </p:cNvPicPr>
          <p:nvPr/>
        </p:nvPicPr>
        <p:blipFill>
          <a:blip r:embed="rId10"/>
          <a:srcRect/>
          <a:stretch>
            <a:fillRect/>
          </a:stretch>
        </p:blipFill>
        <p:spPr>
          <a:xfrm>
            <a:off x="621353" y="601628"/>
            <a:ext cx="3359475" cy="1745182"/>
          </a:xfrm>
          <a:prstGeom prst="rect">
            <a:avLst/>
          </a:prstGeom>
        </p:spPr>
      </p:pic>
      <p:pic>
        <p:nvPicPr>
          <p:cNvPr id="8" name="Picture 8"/>
          <p:cNvPicPr>
            <a:picLocks noChangeAspect="1"/>
          </p:cNvPicPr>
          <p:nvPr/>
        </p:nvPicPr>
        <p:blipFill>
          <a:blip r:embed="rId11"/>
          <a:srcRect/>
          <a:stretch>
            <a:fillRect/>
          </a:stretch>
        </p:blipFill>
        <p:spPr>
          <a:xfrm>
            <a:off x="1266322" y="7649923"/>
            <a:ext cx="2069538" cy="2069538"/>
          </a:xfrm>
          <a:prstGeom prst="rect">
            <a:avLst/>
          </a:prstGeom>
        </p:spPr>
      </p:pic>
      <p:sp>
        <p:nvSpPr>
          <p:cNvPr id="9" name="TextBox 9"/>
          <p:cNvSpPr txBox="1"/>
          <p:nvPr/>
        </p:nvSpPr>
        <p:spPr>
          <a:xfrm>
            <a:off x="5167623" y="437151"/>
            <a:ext cx="7952755" cy="2117759"/>
          </a:xfrm>
          <a:prstGeom prst="rect">
            <a:avLst/>
          </a:prstGeom>
        </p:spPr>
        <p:txBody>
          <a:bodyPr lIns="0" tIns="0" rIns="0" bIns="0" rtlCol="0" anchor="t">
            <a:spAutoFit/>
          </a:bodyPr>
          <a:lstStyle/>
          <a:p>
            <a:pPr algn="ctr">
              <a:lnSpc>
                <a:spcPts val="5594"/>
              </a:lnSpc>
            </a:pPr>
            <a:r>
              <a:rPr lang="en-US" sz="3995" dirty="0">
                <a:solidFill>
                  <a:srgbClr val="003F67"/>
                </a:solidFill>
                <a:latin typeface="Amazing Grotesk Ultra"/>
              </a:rPr>
              <a:t>Tap Water Quality in </a:t>
            </a:r>
            <a:r>
              <a:rPr lang="en-US" sz="3995" dirty="0" err="1">
                <a:solidFill>
                  <a:srgbClr val="003F67"/>
                </a:solidFill>
                <a:latin typeface="Amazing Grotesk Ultra"/>
              </a:rPr>
              <a:t>Constanța</a:t>
            </a:r>
            <a:endParaRPr lang="en-US" sz="3995" dirty="0">
              <a:solidFill>
                <a:srgbClr val="003F67"/>
              </a:solidFill>
              <a:latin typeface="Amazing Grotesk Ultra"/>
            </a:endParaRPr>
          </a:p>
          <a:p>
            <a:pPr algn="ctr">
              <a:lnSpc>
                <a:spcPts val="5594"/>
              </a:lnSpc>
            </a:pPr>
            <a:r>
              <a:rPr lang="en-US" sz="3995" dirty="0">
                <a:solidFill>
                  <a:srgbClr val="003F67"/>
                </a:solidFill>
                <a:latin typeface="Amazing Grotesk Ultra"/>
              </a:rPr>
              <a:t>vs</a:t>
            </a:r>
          </a:p>
          <a:p>
            <a:pPr algn="ctr">
              <a:lnSpc>
                <a:spcPts val="5594"/>
              </a:lnSpc>
            </a:pPr>
            <a:r>
              <a:rPr lang="en-US" sz="3995" dirty="0">
                <a:solidFill>
                  <a:srgbClr val="003F67"/>
                </a:solidFill>
                <a:latin typeface="Amazing Grotesk Ultra"/>
              </a:rPr>
              <a:t>Bottled Water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extBox 2"/>
          <p:cNvSpPr txBox="1"/>
          <p:nvPr/>
        </p:nvSpPr>
        <p:spPr>
          <a:xfrm>
            <a:off x="1472262" y="2600602"/>
            <a:ext cx="15342354" cy="5065489"/>
          </a:xfrm>
          <a:prstGeom prst="rect">
            <a:avLst/>
          </a:prstGeom>
        </p:spPr>
        <p:txBody>
          <a:bodyPr lIns="0" tIns="0" rIns="0" bIns="0" rtlCol="0" anchor="t">
            <a:spAutoFit/>
          </a:bodyPr>
          <a:lstStyle/>
          <a:p>
            <a:pPr marL="0" lvl="0" indent="0" algn="ctr">
              <a:lnSpc>
                <a:spcPts val="7905"/>
              </a:lnSpc>
              <a:spcBef>
                <a:spcPct val="0"/>
              </a:spcBef>
            </a:pPr>
            <a:r>
              <a:rPr lang="en-US" sz="5646" u="none" dirty="0">
                <a:solidFill>
                  <a:schemeClr val="tx2"/>
                </a:solidFill>
                <a:latin typeface="Arima Madurai Extra Bold"/>
              </a:rPr>
              <a:t>Water and Sewage Utility </a:t>
            </a:r>
            <a:r>
              <a:rPr lang="en-US" sz="5646" u="none" dirty="0" err="1">
                <a:solidFill>
                  <a:schemeClr val="tx2"/>
                </a:solidFill>
                <a:latin typeface="Arima Madurai Extra Bold"/>
              </a:rPr>
              <a:t>Constanța</a:t>
            </a:r>
            <a:r>
              <a:rPr lang="en-US" sz="5646" u="none" dirty="0">
                <a:solidFill>
                  <a:schemeClr val="tx2"/>
                </a:solidFill>
                <a:latin typeface="Arima Madurai Extra Bold"/>
              </a:rPr>
              <a:t> </a:t>
            </a:r>
          </a:p>
          <a:p>
            <a:pPr marL="0" lvl="0" indent="0" algn="ctr">
              <a:lnSpc>
                <a:spcPts val="7905"/>
              </a:lnSpc>
              <a:spcBef>
                <a:spcPct val="0"/>
              </a:spcBef>
            </a:pPr>
            <a:endParaRPr lang="en-US" sz="5646" u="none" dirty="0">
              <a:solidFill>
                <a:schemeClr val="tx2"/>
              </a:solidFill>
              <a:latin typeface="Arima Madurai Extra Bold"/>
            </a:endParaRPr>
          </a:p>
          <a:p>
            <a:pPr marL="0" lvl="0" indent="0" algn="ctr">
              <a:lnSpc>
                <a:spcPts val="7905"/>
              </a:lnSpc>
              <a:spcBef>
                <a:spcPct val="0"/>
              </a:spcBef>
            </a:pPr>
            <a:r>
              <a:rPr lang="en-US" sz="5646" u="none" dirty="0">
                <a:solidFill>
                  <a:schemeClr val="tx2"/>
                </a:solidFill>
                <a:latin typeface="Arima Madurai Extra Bold"/>
              </a:rPr>
              <a:t>Rotary Club “Pontus </a:t>
            </a:r>
            <a:r>
              <a:rPr lang="en-US" sz="5646" u="none" dirty="0" err="1">
                <a:solidFill>
                  <a:schemeClr val="tx2"/>
                </a:solidFill>
                <a:latin typeface="Arima Madurai Extra Bold"/>
              </a:rPr>
              <a:t>Euxinus</a:t>
            </a:r>
            <a:r>
              <a:rPr lang="en-US" sz="5646" u="none" dirty="0">
                <a:solidFill>
                  <a:schemeClr val="tx2"/>
                </a:solidFill>
                <a:latin typeface="Arima Madurai Extra Bold"/>
              </a:rPr>
              <a:t>” </a:t>
            </a:r>
            <a:r>
              <a:rPr lang="en-US" sz="5646" u="none" dirty="0" err="1">
                <a:solidFill>
                  <a:schemeClr val="tx2"/>
                </a:solidFill>
                <a:latin typeface="Arima Madurai Extra Bold"/>
              </a:rPr>
              <a:t>Constanța</a:t>
            </a:r>
            <a:r>
              <a:rPr lang="en-US" sz="5646" u="none" dirty="0">
                <a:solidFill>
                  <a:schemeClr val="tx2"/>
                </a:solidFill>
                <a:latin typeface="Arima Madurai Extra Bold"/>
              </a:rPr>
              <a:t> </a:t>
            </a:r>
          </a:p>
          <a:p>
            <a:pPr marL="0" lvl="0" indent="0" algn="ctr">
              <a:lnSpc>
                <a:spcPts val="7905"/>
              </a:lnSpc>
              <a:spcBef>
                <a:spcPct val="0"/>
              </a:spcBef>
            </a:pPr>
            <a:endParaRPr lang="en-US" sz="5646" u="none" dirty="0">
              <a:solidFill>
                <a:schemeClr val="tx2"/>
              </a:solidFill>
              <a:latin typeface="Arima Madurai Extra Bold"/>
            </a:endParaRPr>
          </a:p>
          <a:p>
            <a:pPr marL="0" lvl="0" indent="0" algn="ctr">
              <a:lnSpc>
                <a:spcPts val="7905"/>
              </a:lnSpc>
              <a:spcBef>
                <a:spcPct val="0"/>
              </a:spcBef>
            </a:pPr>
            <a:r>
              <a:rPr lang="en-US" sz="5646" u="none" dirty="0">
                <a:solidFill>
                  <a:schemeClr val="tx2"/>
                </a:solidFill>
                <a:latin typeface="Arima Madurai Extra Bold"/>
              </a:rPr>
              <a:t>Prof. Gabriela </a:t>
            </a:r>
            <a:r>
              <a:rPr lang="en-US" sz="5646" u="none" dirty="0" err="1">
                <a:solidFill>
                  <a:schemeClr val="tx2"/>
                </a:solidFill>
                <a:latin typeface="Arima Madurai Extra Bold"/>
              </a:rPr>
              <a:t>Maeschi</a:t>
            </a:r>
            <a:r>
              <a:rPr lang="en-US" sz="5646" u="none" dirty="0">
                <a:solidFill>
                  <a:schemeClr val="tx2"/>
                </a:solidFill>
                <a:latin typeface="Arima Madurai Extra Bold"/>
              </a:rPr>
              <a:t> – CNMB </a:t>
            </a:r>
            <a:r>
              <a:rPr lang="en-US" sz="5646" u="none" dirty="0" err="1">
                <a:solidFill>
                  <a:schemeClr val="tx2"/>
                </a:solidFill>
                <a:latin typeface="Arima Madurai Extra Bold"/>
              </a:rPr>
              <a:t>Constanța</a:t>
            </a:r>
            <a:r>
              <a:rPr lang="en-US" sz="5646" u="none" dirty="0">
                <a:solidFill>
                  <a:schemeClr val="tx2"/>
                </a:solidFill>
                <a:latin typeface="Arima Madurai Extra Bold"/>
              </a:rPr>
              <a:t> </a:t>
            </a:r>
          </a:p>
        </p:txBody>
      </p:sp>
      <p:pic>
        <p:nvPicPr>
          <p:cNvPr id="3" name="Picture 3"/>
          <p:cNvPicPr>
            <a:picLocks noChangeAspect="1"/>
          </p:cNvPicPr>
          <p:nvPr/>
        </p:nvPicPr>
        <p:blipFill>
          <a:blip r:embed="rId3"/>
          <a:srcRect/>
          <a:stretch>
            <a:fillRect/>
          </a:stretch>
        </p:blipFill>
        <p:spPr>
          <a:xfrm>
            <a:off x="437493" y="7813628"/>
            <a:ext cx="2069538" cy="2069538"/>
          </a:xfrm>
          <a:prstGeom prst="rect">
            <a:avLst/>
          </a:prstGeom>
        </p:spPr>
      </p:pic>
      <p:pic>
        <p:nvPicPr>
          <p:cNvPr id="4" name="Picture 4"/>
          <p:cNvPicPr>
            <a:picLocks noChangeAspect="1"/>
          </p:cNvPicPr>
          <p:nvPr/>
        </p:nvPicPr>
        <p:blipFill>
          <a:blip r:embed="rId4"/>
          <a:srcRect/>
          <a:stretch>
            <a:fillRect/>
          </a:stretch>
        </p:blipFill>
        <p:spPr>
          <a:xfrm>
            <a:off x="14629144" y="8137983"/>
            <a:ext cx="3359475" cy="1745182"/>
          </a:xfrm>
          <a:prstGeom prst="rect">
            <a:avLst/>
          </a:prstGeom>
        </p:spPr>
      </p:pic>
      <p:sp>
        <p:nvSpPr>
          <p:cNvPr id="5" name="TextBox 5"/>
          <p:cNvSpPr txBox="1"/>
          <p:nvPr/>
        </p:nvSpPr>
        <p:spPr>
          <a:xfrm>
            <a:off x="3936471" y="781050"/>
            <a:ext cx="10041295" cy="1602749"/>
          </a:xfrm>
          <a:prstGeom prst="rect">
            <a:avLst/>
          </a:prstGeom>
        </p:spPr>
        <p:txBody>
          <a:bodyPr lIns="0" tIns="0" rIns="0" bIns="0" rtlCol="0" anchor="t">
            <a:spAutoFit/>
          </a:bodyPr>
          <a:lstStyle/>
          <a:p>
            <a:pPr marL="0" lvl="0" indent="0" algn="ctr">
              <a:lnSpc>
                <a:spcPts val="12459"/>
              </a:lnSpc>
              <a:spcBef>
                <a:spcPct val="0"/>
              </a:spcBef>
            </a:pPr>
            <a:r>
              <a:rPr lang="en-US" sz="8899" u="none" dirty="0">
                <a:solidFill>
                  <a:srgbClr val="C00000"/>
                </a:solidFill>
                <a:latin typeface="Adlery Swash"/>
              </a:rPr>
              <a:t>Special thanks to</a:t>
            </a:r>
          </a:p>
        </p:txBody>
      </p:sp>
      <p:sp>
        <p:nvSpPr>
          <p:cNvPr id="6" name="TextBox 6"/>
          <p:cNvSpPr txBox="1"/>
          <p:nvPr/>
        </p:nvSpPr>
        <p:spPr>
          <a:xfrm>
            <a:off x="5236192" y="9024671"/>
            <a:ext cx="7441853" cy="541297"/>
          </a:xfrm>
          <a:prstGeom prst="rect">
            <a:avLst/>
          </a:prstGeom>
        </p:spPr>
        <p:txBody>
          <a:bodyPr lIns="0" tIns="0" rIns="0" bIns="0" rtlCol="0" anchor="t">
            <a:spAutoFit/>
          </a:bodyPr>
          <a:lstStyle/>
          <a:p>
            <a:pPr marL="0" lvl="0" indent="0" algn="ctr">
              <a:lnSpc>
                <a:spcPts val="4060"/>
              </a:lnSpc>
              <a:spcBef>
                <a:spcPct val="0"/>
              </a:spcBef>
            </a:pPr>
            <a:r>
              <a:rPr lang="en-US" sz="4060" u="none">
                <a:solidFill>
                  <a:srgbClr val="337CAD"/>
                </a:solidFill>
                <a:latin typeface="Arima Madurai Extra Bold"/>
              </a:rPr>
              <a:t>ROTARY HANDS ACROSS WATER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611" t="34917" r="6611"/>
          <a:stretch>
            <a:fillRect/>
          </a:stretch>
        </p:blipFill>
        <p:spPr>
          <a:xfrm>
            <a:off x="0" y="0"/>
            <a:ext cx="18288000" cy="10287000"/>
          </a:xfrm>
          <a:prstGeom prst="rect">
            <a:avLst/>
          </a:prstGeom>
        </p:spPr>
      </p:pic>
      <p:sp>
        <p:nvSpPr>
          <p:cNvPr id="3" name="TextBox 3"/>
          <p:cNvSpPr txBox="1"/>
          <p:nvPr/>
        </p:nvSpPr>
        <p:spPr>
          <a:xfrm>
            <a:off x="6652185" y="357752"/>
            <a:ext cx="4983629" cy="892175"/>
          </a:xfrm>
          <a:prstGeom prst="rect">
            <a:avLst/>
          </a:prstGeom>
        </p:spPr>
        <p:txBody>
          <a:bodyPr lIns="0" tIns="0" rIns="0" bIns="0" rtlCol="0" anchor="t">
            <a:spAutoFit/>
          </a:bodyPr>
          <a:lstStyle/>
          <a:p>
            <a:pPr algn="ctr">
              <a:lnSpc>
                <a:spcPts val="7000"/>
              </a:lnSpc>
            </a:pPr>
            <a:r>
              <a:rPr lang="en-US" sz="5000">
                <a:solidFill>
                  <a:srgbClr val="CDD6FF"/>
                </a:solidFill>
                <a:latin typeface="Amazing Grotesk Ultra"/>
              </a:rPr>
              <a:t>Introduction</a:t>
            </a:r>
          </a:p>
        </p:txBody>
      </p:sp>
      <p:sp>
        <p:nvSpPr>
          <p:cNvPr id="4" name="TextBox 4"/>
          <p:cNvSpPr txBox="1"/>
          <p:nvPr/>
        </p:nvSpPr>
        <p:spPr>
          <a:xfrm>
            <a:off x="300945" y="1413313"/>
            <a:ext cx="17686111" cy="1057275"/>
          </a:xfrm>
          <a:prstGeom prst="rect">
            <a:avLst/>
          </a:prstGeom>
        </p:spPr>
        <p:txBody>
          <a:bodyPr lIns="0" tIns="0" rIns="0" bIns="0" rtlCol="0" anchor="t">
            <a:spAutoFit/>
          </a:bodyPr>
          <a:lstStyle/>
          <a:p>
            <a:pPr algn="ctr">
              <a:lnSpc>
                <a:spcPts val="4200"/>
              </a:lnSpc>
            </a:pPr>
            <a:r>
              <a:rPr lang="en-US" sz="3000">
                <a:solidFill>
                  <a:srgbClr val="CDD6FF"/>
                </a:solidFill>
                <a:latin typeface="Poppins Medium Bold"/>
              </a:rPr>
              <a:t>Over the past few years, bottled water consumption has grown significantly. Many people wonder whether tap water or bottled water is safe? </a:t>
            </a:r>
          </a:p>
        </p:txBody>
      </p:sp>
      <p:sp>
        <p:nvSpPr>
          <p:cNvPr id="5" name="TextBox 5"/>
          <p:cNvSpPr txBox="1"/>
          <p:nvPr/>
        </p:nvSpPr>
        <p:spPr>
          <a:xfrm>
            <a:off x="6239768" y="2960731"/>
            <a:ext cx="5808464" cy="892175"/>
          </a:xfrm>
          <a:prstGeom prst="rect">
            <a:avLst/>
          </a:prstGeom>
        </p:spPr>
        <p:txBody>
          <a:bodyPr lIns="0" tIns="0" rIns="0" bIns="0" rtlCol="0" anchor="t">
            <a:spAutoFit/>
          </a:bodyPr>
          <a:lstStyle/>
          <a:p>
            <a:pPr algn="ctr">
              <a:lnSpc>
                <a:spcPts val="7000"/>
              </a:lnSpc>
            </a:pPr>
            <a:r>
              <a:rPr lang="en-US" sz="5000">
                <a:solidFill>
                  <a:srgbClr val="CDD6FF"/>
                </a:solidFill>
                <a:latin typeface="Amazing Grotesk Ultra"/>
              </a:rPr>
              <a:t>Research question</a:t>
            </a:r>
          </a:p>
        </p:txBody>
      </p:sp>
      <p:sp>
        <p:nvSpPr>
          <p:cNvPr id="6" name="TextBox 6"/>
          <p:cNvSpPr txBox="1"/>
          <p:nvPr/>
        </p:nvSpPr>
        <p:spPr>
          <a:xfrm>
            <a:off x="4630637" y="3771541"/>
            <a:ext cx="9026723" cy="538609"/>
          </a:xfrm>
          <a:prstGeom prst="rect">
            <a:avLst/>
          </a:prstGeom>
        </p:spPr>
        <p:txBody>
          <a:bodyPr wrap="square" lIns="0" tIns="0" rIns="0" bIns="0" rtlCol="0" anchor="t">
            <a:spAutoFit/>
          </a:bodyPr>
          <a:lstStyle/>
          <a:p>
            <a:pPr algn="ctr">
              <a:lnSpc>
                <a:spcPts val="4199"/>
              </a:lnSpc>
            </a:pPr>
            <a:r>
              <a:rPr lang="en-US" sz="2999" dirty="0">
                <a:solidFill>
                  <a:srgbClr val="CDD6FF"/>
                </a:solidFill>
                <a:latin typeface="Poppins Medium Bold"/>
              </a:rPr>
              <a:t>Is tap water as good as bottled</a:t>
            </a:r>
            <a:r>
              <a:rPr lang="ro-RO" sz="2999" dirty="0">
                <a:solidFill>
                  <a:srgbClr val="CDD6FF"/>
                </a:solidFill>
                <a:latin typeface="Poppins Medium Bold"/>
              </a:rPr>
              <a:t> </a:t>
            </a:r>
            <a:r>
              <a:rPr lang="en-US" sz="2999" dirty="0">
                <a:solidFill>
                  <a:srgbClr val="CDD6FF"/>
                </a:solidFill>
                <a:latin typeface="Poppins Medium Bold"/>
              </a:rPr>
              <a:t> water?</a:t>
            </a:r>
          </a:p>
        </p:txBody>
      </p:sp>
      <p:sp>
        <p:nvSpPr>
          <p:cNvPr id="7" name="TextBox 7"/>
          <p:cNvSpPr txBox="1"/>
          <p:nvPr/>
        </p:nvSpPr>
        <p:spPr>
          <a:xfrm>
            <a:off x="7377261" y="4828076"/>
            <a:ext cx="3533477" cy="892175"/>
          </a:xfrm>
          <a:prstGeom prst="rect">
            <a:avLst/>
          </a:prstGeom>
        </p:spPr>
        <p:txBody>
          <a:bodyPr lIns="0" tIns="0" rIns="0" bIns="0" rtlCol="0" anchor="t">
            <a:spAutoFit/>
          </a:bodyPr>
          <a:lstStyle/>
          <a:p>
            <a:pPr algn="ctr">
              <a:lnSpc>
                <a:spcPts val="7000"/>
              </a:lnSpc>
            </a:pPr>
            <a:r>
              <a:rPr lang="en-US" sz="5000">
                <a:solidFill>
                  <a:srgbClr val="CDD6FF"/>
                </a:solidFill>
                <a:latin typeface="Amazing Grotesk Ultra"/>
              </a:rPr>
              <a:t>Hypothesis</a:t>
            </a:r>
          </a:p>
        </p:txBody>
      </p:sp>
      <p:sp>
        <p:nvSpPr>
          <p:cNvPr id="8" name="TextBox 8"/>
          <p:cNvSpPr txBox="1"/>
          <p:nvPr/>
        </p:nvSpPr>
        <p:spPr>
          <a:xfrm>
            <a:off x="2907391" y="5595891"/>
            <a:ext cx="12784106" cy="1077218"/>
          </a:xfrm>
          <a:prstGeom prst="rect">
            <a:avLst/>
          </a:prstGeom>
        </p:spPr>
        <p:txBody>
          <a:bodyPr wrap="square" lIns="0" tIns="0" rIns="0" bIns="0" rtlCol="0" anchor="t">
            <a:spAutoFit/>
          </a:bodyPr>
          <a:lstStyle/>
          <a:p>
            <a:pPr algn="ctr">
              <a:lnSpc>
                <a:spcPts val="4199"/>
              </a:lnSpc>
            </a:pPr>
            <a:r>
              <a:rPr lang="en-US" sz="2999" dirty="0">
                <a:solidFill>
                  <a:srgbClr val="CDD6FF"/>
                </a:solidFill>
                <a:latin typeface="Poppins Medium Bold"/>
              </a:rPr>
              <a:t>Tap water is as safe to drink as bottled</a:t>
            </a:r>
            <a:r>
              <a:rPr lang="ro-RO" sz="2999" dirty="0">
                <a:solidFill>
                  <a:srgbClr val="CDD6FF"/>
                </a:solidFill>
                <a:latin typeface="Poppins Medium Bold"/>
              </a:rPr>
              <a:t> water</a:t>
            </a:r>
          </a:p>
          <a:p>
            <a:pPr algn="ctr">
              <a:lnSpc>
                <a:spcPts val="4199"/>
              </a:lnSpc>
            </a:pPr>
            <a:r>
              <a:rPr lang="en-US" sz="2999" dirty="0">
                <a:solidFill>
                  <a:srgbClr val="CDD6FF"/>
                </a:solidFill>
                <a:latin typeface="Poppins Medium Bold"/>
              </a:rPr>
              <a:t> </a:t>
            </a:r>
          </a:p>
        </p:txBody>
      </p:sp>
      <p:sp>
        <p:nvSpPr>
          <p:cNvPr id="9" name="AutoShape 9"/>
          <p:cNvSpPr/>
          <p:nvPr/>
        </p:nvSpPr>
        <p:spPr>
          <a:xfrm>
            <a:off x="1184144" y="2772790"/>
            <a:ext cx="16230600" cy="0"/>
          </a:xfrm>
          <a:prstGeom prst="line">
            <a:avLst/>
          </a:prstGeom>
          <a:ln w="47625" cap="rnd">
            <a:solidFill>
              <a:srgbClr val="CDD6FF"/>
            </a:solidFill>
            <a:prstDash val="solid"/>
            <a:headEnd type="oval" w="lg" len="lg"/>
            <a:tailEnd type="oval" w="lg" len="lg"/>
          </a:ln>
        </p:spPr>
      </p:sp>
      <p:sp>
        <p:nvSpPr>
          <p:cNvPr id="10" name="AutoShape 10"/>
          <p:cNvSpPr/>
          <p:nvPr/>
        </p:nvSpPr>
        <p:spPr>
          <a:xfrm>
            <a:off x="1184144" y="4655908"/>
            <a:ext cx="16230600" cy="0"/>
          </a:xfrm>
          <a:prstGeom prst="line">
            <a:avLst/>
          </a:prstGeom>
          <a:ln w="47625" cap="rnd">
            <a:solidFill>
              <a:srgbClr val="CDD6FF"/>
            </a:solidFill>
            <a:prstDash val="solid"/>
            <a:headEnd type="oval" w="lg" len="lg"/>
            <a:tailEnd type="oval" w="lg" len="lg"/>
          </a:ln>
        </p:spPr>
      </p:sp>
      <p:sp>
        <p:nvSpPr>
          <p:cNvPr id="11" name="AutoShape 11"/>
          <p:cNvSpPr/>
          <p:nvPr/>
        </p:nvSpPr>
        <p:spPr>
          <a:xfrm>
            <a:off x="1184144" y="6350000"/>
            <a:ext cx="16230600" cy="0"/>
          </a:xfrm>
          <a:prstGeom prst="line">
            <a:avLst/>
          </a:prstGeom>
          <a:ln w="47625" cap="rnd">
            <a:solidFill>
              <a:srgbClr val="CDD6FF"/>
            </a:solidFill>
            <a:prstDash val="solid"/>
            <a:headEnd type="oval" w="lg" len="lg"/>
            <a:tailEnd type="oval" w="lg" len="lg"/>
          </a:ln>
        </p:spPr>
      </p:sp>
      <p:sp>
        <p:nvSpPr>
          <p:cNvPr id="12" name="TextBox 12"/>
          <p:cNvSpPr txBox="1"/>
          <p:nvPr/>
        </p:nvSpPr>
        <p:spPr>
          <a:xfrm>
            <a:off x="7785198" y="6508927"/>
            <a:ext cx="3721001" cy="892175"/>
          </a:xfrm>
          <a:prstGeom prst="rect">
            <a:avLst/>
          </a:prstGeom>
        </p:spPr>
        <p:txBody>
          <a:bodyPr wrap="square" lIns="0" tIns="0" rIns="0" bIns="0" rtlCol="0" anchor="t">
            <a:spAutoFit/>
          </a:bodyPr>
          <a:lstStyle/>
          <a:p>
            <a:pPr algn="ctr">
              <a:lnSpc>
                <a:spcPts val="7000"/>
              </a:lnSpc>
            </a:pPr>
            <a:r>
              <a:rPr lang="en-US" sz="5000" dirty="0">
                <a:solidFill>
                  <a:srgbClr val="CDD6FF"/>
                </a:solidFill>
                <a:latin typeface="Amazing Grotesk Ultra Bold"/>
              </a:rPr>
              <a:t>Methods</a:t>
            </a:r>
          </a:p>
        </p:txBody>
      </p:sp>
      <p:sp>
        <p:nvSpPr>
          <p:cNvPr id="13" name="TextBox 13"/>
          <p:cNvSpPr txBox="1"/>
          <p:nvPr/>
        </p:nvSpPr>
        <p:spPr>
          <a:xfrm>
            <a:off x="1028700" y="7334427"/>
            <a:ext cx="16075156" cy="2124075"/>
          </a:xfrm>
          <a:prstGeom prst="rect">
            <a:avLst/>
          </a:prstGeom>
        </p:spPr>
        <p:txBody>
          <a:bodyPr lIns="0" tIns="0" rIns="0" bIns="0" rtlCol="0" anchor="t">
            <a:spAutoFit/>
          </a:bodyPr>
          <a:lstStyle/>
          <a:p>
            <a:pPr marL="0" lvl="0" indent="0" algn="ctr">
              <a:lnSpc>
                <a:spcPts val="4200"/>
              </a:lnSpc>
              <a:spcBef>
                <a:spcPct val="0"/>
              </a:spcBef>
            </a:pPr>
            <a:r>
              <a:rPr lang="en-US" sz="3000" u="none">
                <a:solidFill>
                  <a:srgbClr val="CDD6FF"/>
                </a:solidFill>
                <a:latin typeface="Poppins Medium Bold"/>
              </a:rPr>
              <a:t>1. Quiz </a:t>
            </a:r>
          </a:p>
          <a:p>
            <a:pPr marL="0" lvl="0" indent="0" algn="ctr">
              <a:lnSpc>
                <a:spcPts val="4200"/>
              </a:lnSpc>
              <a:spcBef>
                <a:spcPct val="0"/>
              </a:spcBef>
            </a:pPr>
            <a:r>
              <a:rPr lang="en-US" sz="3000" u="none">
                <a:solidFill>
                  <a:srgbClr val="CDD6FF"/>
                </a:solidFill>
                <a:latin typeface="Poppins Medium Bold"/>
              </a:rPr>
              <a:t>2. Research on the water supply system </a:t>
            </a:r>
          </a:p>
          <a:p>
            <a:pPr marL="0" lvl="0" indent="0" algn="ctr">
              <a:lnSpc>
                <a:spcPts val="4200"/>
              </a:lnSpc>
              <a:spcBef>
                <a:spcPct val="0"/>
              </a:spcBef>
            </a:pPr>
            <a:r>
              <a:rPr lang="en-US" sz="3000" u="none">
                <a:solidFill>
                  <a:srgbClr val="CDD6FF"/>
                </a:solidFill>
                <a:latin typeface="Poppins Medium Bold"/>
              </a:rPr>
              <a:t>3. Observations</a:t>
            </a:r>
          </a:p>
          <a:p>
            <a:pPr marL="0" lvl="0" indent="0" algn="ctr">
              <a:lnSpc>
                <a:spcPts val="4200"/>
              </a:lnSpc>
              <a:spcBef>
                <a:spcPct val="0"/>
              </a:spcBef>
            </a:pPr>
            <a:r>
              <a:rPr lang="en-US" sz="3000" u="none">
                <a:solidFill>
                  <a:srgbClr val="CDD6FF"/>
                </a:solidFill>
                <a:latin typeface="Poppins Medium Bold"/>
              </a:rPr>
              <a:t>4.Experimental research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199" t="6572" r="5881" b="2861"/>
          <a:stretch>
            <a:fillRect/>
          </a:stretch>
        </p:blipFill>
        <p:spPr>
          <a:xfrm>
            <a:off x="1740586" y="3001473"/>
            <a:ext cx="3969358" cy="4042896"/>
          </a:xfrm>
          <a:prstGeom prst="rect">
            <a:avLst/>
          </a:prstGeom>
        </p:spPr>
      </p:pic>
      <p:sp>
        <p:nvSpPr>
          <p:cNvPr id="3" name="TextBox 3"/>
          <p:cNvSpPr txBox="1"/>
          <p:nvPr/>
        </p:nvSpPr>
        <p:spPr>
          <a:xfrm>
            <a:off x="753544" y="962025"/>
            <a:ext cx="5943442" cy="1057275"/>
          </a:xfrm>
          <a:prstGeom prst="rect">
            <a:avLst/>
          </a:prstGeom>
        </p:spPr>
        <p:txBody>
          <a:bodyPr lIns="0" tIns="0" rIns="0" bIns="0" rtlCol="0" anchor="t">
            <a:spAutoFit/>
          </a:bodyPr>
          <a:lstStyle/>
          <a:p>
            <a:pPr algn="ctr">
              <a:lnSpc>
                <a:spcPts val="4200"/>
              </a:lnSpc>
            </a:pPr>
            <a:r>
              <a:rPr lang="en-US" sz="3000">
                <a:solidFill>
                  <a:srgbClr val="0D518F"/>
                </a:solidFill>
                <a:latin typeface="Poppins Bold"/>
              </a:rPr>
              <a:t>Do you drink at least 2L of water daily ?</a:t>
            </a:r>
          </a:p>
        </p:txBody>
      </p:sp>
      <p:sp>
        <p:nvSpPr>
          <p:cNvPr id="4" name="TextBox 4"/>
          <p:cNvSpPr txBox="1"/>
          <p:nvPr/>
        </p:nvSpPr>
        <p:spPr>
          <a:xfrm>
            <a:off x="2325512" y="7572313"/>
            <a:ext cx="2799506" cy="1143041"/>
          </a:xfrm>
          <a:prstGeom prst="rect">
            <a:avLst/>
          </a:prstGeom>
        </p:spPr>
        <p:txBody>
          <a:bodyPr lIns="0" tIns="0" rIns="0" bIns="0" rtlCol="0" anchor="t">
            <a:spAutoFit/>
          </a:bodyPr>
          <a:lstStyle/>
          <a:p>
            <a:pPr marL="719224" lvl="1" indent="-359612">
              <a:lnSpc>
                <a:spcPts val="4663"/>
              </a:lnSpc>
              <a:buFont typeface="Arial"/>
              <a:buChar char="•"/>
            </a:pPr>
            <a:r>
              <a:rPr lang="en-US" sz="3331">
                <a:solidFill>
                  <a:srgbClr val="E23811"/>
                </a:solidFill>
                <a:latin typeface="Poppins Medium Bold"/>
              </a:rPr>
              <a:t>42% yes</a:t>
            </a:r>
          </a:p>
          <a:p>
            <a:pPr marL="719224" lvl="1" indent="-359612" algn="l">
              <a:lnSpc>
                <a:spcPts val="4663"/>
              </a:lnSpc>
              <a:buFont typeface="Arial"/>
              <a:buChar char="•"/>
            </a:pPr>
            <a:r>
              <a:rPr lang="en-US" sz="3331">
                <a:solidFill>
                  <a:srgbClr val="3675EF"/>
                </a:solidFill>
                <a:latin typeface="Poppins Medium Bold"/>
              </a:rPr>
              <a:t>58% no</a:t>
            </a:r>
          </a:p>
        </p:txBody>
      </p:sp>
      <p:sp>
        <p:nvSpPr>
          <p:cNvPr id="5" name="AutoShape 5"/>
          <p:cNvSpPr/>
          <p:nvPr/>
        </p:nvSpPr>
        <p:spPr>
          <a:xfrm rot="5400000">
            <a:off x="2770961" y="5119688"/>
            <a:ext cx="8229600" cy="0"/>
          </a:xfrm>
          <a:prstGeom prst="line">
            <a:avLst/>
          </a:prstGeom>
          <a:ln w="47625" cap="rnd">
            <a:solidFill>
              <a:srgbClr val="003F67"/>
            </a:solidFill>
            <a:prstDash val="solid"/>
            <a:headEnd type="none" w="sm" len="sm"/>
            <a:tailEnd type="none" w="sm" len="sm"/>
          </a:ln>
        </p:spPr>
      </p:sp>
      <p:pic>
        <p:nvPicPr>
          <p:cNvPr id="6" name="Picture 6"/>
          <p:cNvPicPr>
            <a:picLocks noChangeAspect="1"/>
          </p:cNvPicPr>
          <p:nvPr/>
        </p:nvPicPr>
        <p:blipFill>
          <a:blip r:embed="rId4"/>
          <a:srcRect t="272" r="2144" b="1570"/>
          <a:stretch>
            <a:fillRect/>
          </a:stretch>
        </p:blipFill>
        <p:spPr>
          <a:xfrm>
            <a:off x="7600626" y="3191139"/>
            <a:ext cx="3989679" cy="4001996"/>
          </a:xfrm>
          <a:prstGeom prst="rect">
            <a:avLst/>
          </a:prstGeom>
        </p:spPr>
      </p:pic>
      <p:sp>
        <p:nvSpPr>
          <p:cNvPr id="7" name="TextBox 7"/>
          <p:cNvSpPr txBox="1"/>
          <p:nvPr/>
        </p:nvSpPr>
        <p:spPr>
          <a:xfrm>
            <a:off x="6981350" y="7830675"/>
            <a:ext cx="5338255" cy="1057275"/>
          </a:xfrm>
          <a:prstGeom prst="rect">
            <a:avLst/>
          </a:prstGeom>
        </p:spPr>
        <p:txBody>
          <a:bodyPr lIns="0" tIns="0" rIns="0" bIns="0" rtlCol="0" anchor="t">
            <a:spAutoFit/>
          </a:bodyPr>
          <a:lstStyle/>
          <a:p>
            <a:pPr algn="ctr">
              <a:lnSpc>
                <a:spcPts val="4200"/>
              </a:lnSpc>
            </a:pPr>
            <a:r>
              <a:rPr lang="en-US" sz="3000">
                <a:solidFill>
                  <a:srgbClr val="0D518F"/>
                </a:solidFill>
                <a:latin typeface="Poppins Bold"/>
              </a:rPr>
              <a:t>Do you drink tap water or bottled water?</a:t>
            </a:r>
          </a:p>
        </p:txBody>
      </p:sp>
      <p:sp>
        <p:nvSpPr>
          <p:cNvPr id="8" name="TextBox 8"/>
          <p:cNvSpPr txBox="1"/>
          <p:nvPr/>
        </p:nvSpPr>
        <p:spPr>
          <a:xfrm>
            <a:off x="7312069" y="1217743"/>
            <a:ext cx="4566792" cy="1056838"/>
          </a:xfrm>
          <a:prstGeom prst="rect">
            <a:avLst/>
          </a:prstGeom>
        </p:spPr>
        <p:txBody>
          <a:bodyPr lIns="0" tIns="0" rIns="0" bIns="0" rtlCol="0" anchor="t">
            <a:spAutoFit/>
          </a:bodyPr>
          <a:lstStyle/>
          <a:p>
            <a:pPr marL="651418" lvl="1" indent="-325709">
              <a:lnSpc>
                <a:spcPts val="4224"/>
              </a:lnSpc>
              <a:buFont typeface="Arial"/>
              <a:buChar char="•"/>
            </a:pPr>
            <a:r>
              <a:rPr lang="en-US" sz="3017">
                <a:solidFill>
                  <a:srgbClr val="E23811"/>
                </a:solidFill>
                <a:latin typeface="Poppins Medium Bold"/>
              </a:rPr>
              <a:t>72% bottled water</a:t>
            </a:r>
          </a:p>
          <a:p>
            <a:pPr marL="651418" lvl="1" indent="-325709" algn="l">
              <a:lnSpc>
                <a:spcPts val="4224"/>
              </a:lnSpc>
              <a:buFont typeface="Arial"/>
              <a:buChar char="•"/>
            </a:pPr>
            <a:r>
              <a:rPr lang="en-US" sz="3017">
                <a:solidFill>
                  <a:srgbClr val="3675EF"/>
                </a:solidFill>
                <a:latin typeface="Poppins Medium Bold"/>
              </a:rPr>
              <a:t>26% tap water</a:t>
            </a:r>
          </a:p>
        </p:txBody>
      </p:sp>
      <p:sp>
        <p:nvSpPr>
          <p:cNvPr id="9" name="AutoShape 9"/>
          <p:cNvSpPr/>
          <p:nvPr/>
        </p:nvSpPr>
        <p:spPr>
          <a:xfrm rot="5400000">
            <a:off x="8228617" y="5168324"/>
            <a:ext cx="8229600" cy="0"/>
          </a:xfrm>
          <a:prstGeom prst="line">
            <a:avLst/>
          </a:prstGeom>
          <a:ln w="47625" cap="rnd">
            <a:solidFill>
              <a:srgbClr val="003F67"/>
            </a:solidFill>
            <a:prstDash val="solid"/>
            <a:headEnd type="none" w="sm" len="sm"/>
            <a:tailEnd type="none" w="sm" len="sm"/>
          </a:ln>
        </p:spPr>
      </p:sp>
      <p:pic>
        <p:nvPicPr>
          <p:cNvPr id="10" name="Picture 10"/>
          <p:cNvPicPr>
            <a:picLocks noChangeAspect="1"/>
          </p:cNvPicPr>
          <p:nvPr/>
        </p:nvPicPr>
        <p:blipFill>
          <a:blip r:embed="rId5"/>
          <a:srcRect l="4738" t="5794" b="6306"/>
          <a:stretch>
            <a:fillRect/>
          </a:stretch>
        </p:blipFill>
        <p:spPr>
          <a:xfrm>
            <a:off x="13092678" y="3312040"/>
            <a:ext cx="4042194" cy="3760193"/>
          </a:xfrm>
          <a:prstGeom prst="rect">
            <a:avLst/>
          </a:prstGeom>
        </p:spPr>
      </p:pic>
      <p:sp>
        <p:nvSpPr>
          <p:cNvPr id="11" name="TextBox 11"/>
          <p:cNvSpPr txBox="1"/>
          <p:nvPr/>
        </p:nvSpPr>
        <p:spPr>
          <a:xfrm>
            <a:off x="12367230" y="962025"/>
            <a:ext cx="5493091" cy="1057275"/>
          </a:xfrm>
          <a:prstGeom prst="rect">
            <a:avLst/>
          </a:prstGeom>
        </p:spPr>
        <p:txBody>
          <a:bodyPr lIns="0" tIns="0" rIns="0" bIns="0" rtlCol="0" anchor="t">
            <a:spAutoFit/>
          </a:bodyPr>
          <a:lstStyle/>
          <a:p>
            <a:pPr algn="ctr">
              <a:lnSpc>
                <a:spcPts val="4200"/>
              </a:lnSpc>
            </a:pPr>
            <a:r>
              <a:rPr lang="en-US" sz="3000">
                <a:solidFill>
                  <a:srgbClr val="0D518F"/>
                </a:solidFill>
                <a:latin typeface="Poppins Bold"/>
              </a:rPr>
              <a:t>Do you know that bottled water goes out-of-date? </a:t>
            </a:r>
          </a:p>
        </p:txBody>
      </p:sp>
      <p:sp>
        <p:nvSpPr>
          <p:cNvPr id="12" name="TextBox 12"/>
          <p:cNvSpPr txBox="1"/>
          <p:nvPr/>
        </p:nvSpPr>
        <p:spPr>
          <a:xfrm>
            <a:off x="13652932" y="7591490"/>
            <a:ext cx="2921687" cy="1123865"/>
          </a:xfrm>
          <a:prstGeom prst="rect">
            <a:avLst/>
          </a:prstGeom>
        </p:spPr>
        <p:txBody>
          <a:bodyPr lIns="0" tIns="0" rIns="0" bIns="0" rtlCol="0" anchor="t">
            <a:spAutoFit/>
          </a:bodyPr>
          <a:lstStyle/>
          <a:p>
            <a:pPr marL="706523" lvl="1" indent="-353261">
              <a:lnSpc>
                <a:spcPts val="4581"/>
              </a:lnSpc>
              <a:buFont typeface="Arial"/>
              <a:buChar char="•"/>
            </a:pPr>
            <a:r>
              <a:rPr lang="en-US" sz="3272">
                <a:solidFill>
                  <a:srgbClr val="E23811"/>
                </a:solidFill>
                <a:latin typeface="Poppins Medium Bold"/>
              </a:rPr>
              <a:t>32,7% no</a:t>
            </a:r>
          </a:p>
          <a:p>
            <a:pPr marL="706523" lvl="1" indent="-353261" algn="l">
              <a:lnSpc>
                <a:spcPts val="4581"/>
              </a:lnSpc>
              <a:buFont typeface="Arial"/>
              <a:buChar char="•"/>
            </a:pPr>
            <a:r>
              <a:rPr lang="en-US" sz="3272">
                <a:solidFill>
                  <a:srgbClr val="3675EF"/>
                </a:solidFill>
                <a:latin typeface="Poppins Medium Bold"/>
              </a:rPr>
              <a:t>67,3% yes</a:t>
            </a:r>
          </a:p>
        </p:txBody>
      </p:sp>
      <p:sp>
        <p:nvSpPr>
          <p:cNvPr id="13" name="TextBox 13"/>
          <p:cNvSpPr txBox="1"/>
          <p:nvPr/>
        </p:nvSpPr>
        <p:spPr>
          <a:xfrm>
            <a:off x="7857867" y="42993"/>
            <a:ext cx="3475196" cy="1241425"/>
          </a:xfrm>
          <a:prstGeom prst="rect">
            <a:avLst/>
          </a:prstGeom>
        </p:spPr>
        <p:txBody>
          <a:bodyPr lIns="0" tIns="0" rIns="0" bIns="0" rtlCol="0" anchor="t">
            <a:spAutoFit/>
          </a:bodyPr>
          <a:lstStyle/>
          <a:p>
            <a:pPr algn="ctr">
              <a:lnSpc>
                <a:spcPts val="9799"/>
              </a:lnSpc>
            </a:pPr>
            <a:r>
              <a:rPr lang="en-US" sz="6999" dirty="0">
                <a:solidFill>
                  <a:srgbClr val="C00000"/>
                </a:solidFill>
                <a:latin typeface="Amazing Grotesk Ultra"/>
              </a:rPr>
              <a:t>Quiz</a:t>
            </a:r>
          </a:p>
        </p:txBody>
      </p:sp>
      <p:sp>
        <p:nvSpPr>
          <p:cNvPr id="14" name="TextBox 14"/>
          <p:cNvSpPr txBox="1"/>
          <p:nvPr/>
        </p:nvSpPr>
        <p:spPr>
          <a:xfrm>
            <a:off x="7939381" y="9422336"/>
            <a:ext cx="3650924" cy="538609"/>
          </a:xfrm>
          <a:prstGeom prst="rect">
            <a:avLst/>
          </a:prstGeom>
        </p:spPr>
        <p:txBody>
          <a:bodyPr wrap="square" lIns="0" tIns="0" rIns="0" bIns="0" rtlCol="0" anchor="t">
            <a:spAutoFit/>
          </a:bodyPr>
          <a:lstStyle/>
          <a:p>
            <a:pPr marL="0" lvl="0" indent="0" algn="ctr">
              <a:lnSpc>
                <a:spcPts val="4200"/>
              </a:lnSpc>
              <a:spcBef>
                <a:spcPct val="0"/>
              </a:spcBef>
            </a:pPr>
            <a:r>
              <a:rPr lang="en-US" sz="3000" dirty="0">
                <a:solidFill>
                  <a:srgbClr val="0D518F"/>
                </a:solidFill>
                <a:latin typeface="Poppins Bold"/>
              </a:rPr>
              <a:t>*97 respondents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37637">
            <a:off x="2383685" y="208284"/>
            <a:ext cx="1150934" cy="1327073"/>
          </a:xfrm>
          <a:prstGeom prst="rect">
            <a:avLst/>
          </a:prstGeom>
        </p:spPr>
      </p:pic>
      <p:pic>
        <p:nvPicPr>
          <p:cNvPr id="3" name="Picture 3"/>
          <p:cNvPicPr>
            <a:picLocks noChangeAspect="1"/>
          </p:cNvPicPr>
          <p:nvPr/>
        </p:nvPicPr>
        <p:blipFill>
          <a:blip r:embed="rId5"/>
          <a:srcRect/>
          <a:stretch>
            <a:fillRect/>
          </a:stretch>
        </p:blipFill>
        <p:spPr>
          <a:xfrm>
            <a:off x="838200" y="1409700"/>
            <a:ext cx="16611600" cy="88773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26943" y="8350465"/>
            <a:ext cx="1599581" cy="159958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26734" y="2530418"/>
            <a:ext cx="2289331" cy="2289331"/>
          </a:xfrm>
          <a:prstGeom prst="rect">
            <a:avLst/>
          </a:prstGeom>
        </p:spPr>
      </p:pic>
      <p:sp>
        <p:nvSpPr>
          <p:cNvPr id="6" name="TextBox 6"/>
          <p:cNvSpPr txBox="1"/>
          <p:nvPr/>
        </p:nvSpPr>
        <p:spPr>
          <a:xfrm>
            <a:off x="4080235" y="436014"/>
            <a:ext cx="11553777" cy="833562"/>
          </a:xfrm>
          <a:prstGeom prst="rect">
            <a:avLst/>
          </a:prstGeom>
        </p:spPr>
        <p:txBody>
          <a:bodyPr lIns="0" tIns="0" rIns="0" bIns="0" rtlCol="0" anchor="t">
            <a:spAutoFit/>
          </a:bodyPr>
          <a:lstStyle/>
          <a:p>
            <a:pPr algn="ctr">
              <a:lnSpc>
                <a:spcPts val="6458"/>
              </a:lnSpc>
            </a:pPr>
            <a:r>
              <a:rPr lang="en-US" sz="4613" dirty="0">
                <a:solidFill>
                  <a:srgbClr val="C00000"/>
                </a:solidFill>
                <a:latin typeface="Poppins Bold Bold"/>
              </a:rPr>
              <a:t>Water and Sewage Utility </a:t>
            </a:r>
            <a:r>
              <a:rPr lang="en-US" sz="4613" dirty="0" err="1">
                <a:solidFill>
                  <a:srgbClr val="C00000"/>
                </a:solidFill>
                <a:latin typeface="Poppins Bold Bold"/>
              </a:rPr>
              <a:t>Constanța</a:t>
            </a:r>
            <a:r>
              <a:rPr lang="en-US" sz="4613" dirty="0">
                <a:solidFill>
                  <a:srgbClr val="C00000"/>
                </a:solidFill>
                <a:latin typeface="Poppins Bold Bold"/>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737856" y="5530135"/>
            <a:ext cx="3567649" cy="4756865"/>
          </a:xfrm>
          <a:prstGeom prst="rect">
            <a:avLst/>
          </a:prstGeom>
        </p:spPr>
      </p:pic>
      <p:pic>
        <p:nvPicPr>
          <p:cNvPr id="3" name="Picture 3"/>
          <p:cNvPicPr>
            <a:picLocks noChangeAspect="1"/>
          </p:cNvPicPr>
          <p:nvPr/>
        </p:nvPicPr>
        <p:blipFill>
          <a:blip r:embed="rId4"/>
          <a:srcRect/>
          <a:stretch>
            <a:fillRect/>
          </a:stretch>
        </p:blipFill>
        <p:spPr>
          <a:xfrm>
            <a:off x="6978434" y="1833398"/>
            <a:ext cx="3879514" cy="5172685"/>
          </a:xfrm>
          <a:prstGeom prst="rect">
            <a:avLst/>
          </a:prstGeom>
        </p:spPr>
      </p:pic>
      <p:sp>
        <p:nvSpPr>
          <p:cNvPr id="4" name="TextBox 4"/>
          <p:cNvSpPr txBox="1"/>
          <p:nvPr/>
        </p:nvSpPr>
        <p:spPr>
          <a:xfrm>
            <a:off x="0" y="32209"/>
            <a:ext cx="18085476" cy="1795363"/>
          </a:xfrm>
          <a:prstGeom prst="rect">
            <a:avLst/>
          </a:prstGeom>
        </p:spPr>
        <p:txBody>
          <a:bodyPr lIns="0" tIns="0" rIns="0" bIns="0" rtlCol="0" anchor="t">
            <a:spAutoFit/>
          </a:bodyPr>
          <a:lstStyle/>
          <a:p>
            <a:pPr algn="ctr">
              <a:lnSpc>
                <a:spcPts val="7000"/>
              </a:lnSpc>
            </a:pPr>
            <a:r>
              <a:rPr lang="en-US" sz="5000" dirty="0">
                <a:solidFill>
                  <a:srgbClr val="C00000"/>
                </a:solidFill>
                <a:latin typeface="Poppins Bold"/>
              </a:rPr>
              <a:t>Research in the School’s </a:t>
            </a:r>
            <a:r>
              <a:rPr lang="ro-RO" sz="5000" dirty="0">
                <a:solidFill>
                  <a:srgbClr val="C00000"/>
                </a:solidFill>
                <a:latin typeface="Poppins Bold"/>
              </a:rPr>
              <a:t>Biology and </a:t>
            </a:r>
            <a:r>
              <a:rPr lang="en-US" sz="5000" dirty="0">
                <a:solidFill>
                  <a:srgbClr val="C00000"/>
                </a:solidFill>
                <a:latin typeface="Poppins Bold"/>
              </a:rPr>
              <a:t>Chemistry </a:t>
            </a:r>
            <a:r>
              <a:rPr lang="en-US" sz="5000" dirty="0" err="1">
                <a:solidFill>
                  <a:srgbClr val="C00000"/>
                </a:solidFill>
                <a:latin typeface="Poppins Bold"/>
              </a:rPr>
              <a:t>Laborator</a:t>
            </a:r>
            <a:r>
              <a:rPr lang="ro-RO" sz="5000" dirty="0">
                <a:solidFill>
                  <a:srgbClr val="C00000"/>
                </a:solidFill>
                <a:latin typeface="Poppins Bold"/>
              </a:rPr>
              <a:t>ies</a:t>
            </a:r>
            <a:endParaRPr lang="en-US" sz="5000" dirty="0">
              <a:solidFill>
                <a:srgbClr val="C00000"/>
              </a:solidFill>
              <a:latin typeface="Poppins Bold"/>
            </a:endParaRPr>
          </a:p>
        </p:txBody>
      </p:sp>
      <p:pic>
        <p:nvPicPr>
          <p:cNvPr id="5" name="Picture 5"/>
          <p:cNvPicPr>
            <a:picLocks noChangeAspect="1"/>
          </p:cNvPicPr>
          <p:nvPr/>
        </p:nvPicPr>
        <p:blipFill>
          <a:blip r:embed="rId5"/>
          <a:srcRect l="3759" t="29606" r="20550"/>
          <a:stretch>
            <a:fillRect/>
          </a:stretch>
        </p:blipFill>
        <p:spPr>
          <a:xfrm>
            <a:off x="0" y="1787525"/>
            <a:ext cx="3801026" cy="4713379"/>
          </a:xfrm>
          <a:prstGeom prst="rect">
            <a:avLst/>
          </a:prstGeom>
        </p:spPr>
      </p:pic>
      <p:pic>
        <p:nvPicPr>
          <p:cNvPr id="6" name="Picture 6"/>
          <p:cNvPicPr>
            <a:picLocks noChangeAspect="1"/>
          </p:cNvPicPr>
          <p:nvPr/>
        </p:nvPicPr>
        <p:blipFill>
          <a:blip r:embed="rId6"/>
          <a:srcRect t="1874" b="1874"/>
          <a:stretch>
            <a:fillRect/>
          </a:stretch>
        </p:blipFill>
        <p:spPr>
          <a:xfrm>
            <a:off x="10481498" y="4144214"/>
            <a:ext cx="4846208" cy="6219301"/>
          </a:xfrm>
          <a:prstGeom prst="rect">
            <a:avLst/>
          </a:prstGeom>
        </p:spPr>
      </p:pic>
      <p:pic>
        <p:nvPicPr>
          <p:cNvPr id="7" name="Picture 7"/>
          <p:cNvPicPr>
            <a:picLocks noChangeAspect="1"/>
          </p:cNvPicPr>
          <p:nvPr/>
        </p:nvPicPr>
        <p:blipFill>
          <a:blip r:embed="rId7"/>
          <a:srcRect l="3246" t="6184" b="6601"/>
          <a:stretch>
            <a:fillRect/>
          </a:stretch>
        </p:blipFill>
        <p:spPr>
          <a:xfrm>
            <a:off x="14045114" y="1827572"/>
            <a:ext cx="4242886" cy="509939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6467" t="13420" r="8035" b="18012"/>
          <a:stretch>
            <a:fillRect/>
          </a:stretch>
        </p:blipFill>
        <p:spPr>
          <a:xfrm>
            <a:off x="962116" y="963587"/>
            <a:ext cx="16363767" cy="835982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6838" r="1884" b="17678"/>
          <a:stretch>
            <a:fillRect/>
          </a:stretch>
        </p:blipFill>
        <p:spPr>
          <a:xfrm>
            <a:off x="13201036" y="2237255"/>
            <a:ext cx="5086964" cy="3835476"/>
          </a:xfrm>
          <a:prstGeom prst="rect">
            <a:avLst/>
          </a:prstGeom>
        </p:spPr>
      </p:pic>
      <p:pic>
        <p:nvPicPr>
          <p:cNvPr id="3" name="Picture 3"/>
          <p:cNvPicPr>
            <a:picLocks noChangeAspect="1"/>
          </p:cNvPicPr>
          <p:nvPr/>
        </p:nvPicPr>
        <p:blipFill>
          <a:blip r:embed="rId4"/>
          <a:srcRect l="21497" t="25043" r="4683" b="3757"/>
          <a:stretch>
            <a:fillRect/>
          </a:stretch>
        </p:blipFill>
        <p:spPr>
          <a:xfrm>
            <a:off x="13201036" y="6536540"/>
            <a:ext cx="5184657" cy="3750460"/>
          </a:xfrm>
          <a:prstGeom prst="rect">
            <a:avLst/>
          </a:prstGeom>
        </p:spPr>
      </p:pic>
      <p:pic>
        <p:nvPicPr>
          <p:cNvPr id="4" name="Picture 4"/>
          <p:cNvPicPr>
            <a:picLocks noChangeAspect="1"/>
          </p:cNvPicPr>
          <p:nvPr/>
        </p:nvPicPr>
        <p:blipFill>
          <a:blip r:embed="rId5"/>
          <a:srcRect t="9574" b="28776"/>
          <a:stretch>
            <a:fillRect/>
          </a:stretch>
        </p:blipFill>
        <p:spPr>
          <a:xfrm>
            <a:off x="0" y="2237255"/>
            <a:ext cx="2435025" cy="3254166"/>
          </a:xfrm>
          <a:prstGeom prst="rect">
            <a:avLst/>
          </a:prstGeom>
        </p:spPr>
      </p:pic>
      <p:pic>
        <p:nvPicPr>
          <p:cNvPr id="5" name="Picture 5"/>
          <p:cNvPicPr>
            <a:picLocks noChangeAspect="1"/>
          </p:cNvPicPr>
          <p:nvPr/>
        </p:nvPicPr>
        <p:blipFill>
          <a:blip r:embed="rId6"/>
          <a:srcRect l="3098" r="3098" b="2434"/>
          <a:stretch>
            <a:fillRect/>
          </a:stretch>
        </p:blipFill>
        <p:spPr>
          <a:xfrm>
            <a:off x="5344099" y="2267198"/>
            <a:ext cx="7599802" cy="5928501"/>
          </a:xfrm>
          <a:prstGeom prst="rect">
            <a:avLst/>
          </a:prstGeom>
        </p:spPr>
      </p:pic>
      <p:pic>
        <p:nvPicPr>
          <p:cNvPr id="6" name="Picture 6"/>
          <p:cNvPicPr>
            <a:picLocks noChangeAspect="1"/>
          </p:cNvPicPr>
          <p:nvPr/>
        </p:nvPicPr>
        <p:blipFill>
          <a:blip r:embed="rId7"/>
          <a:srcRect l="6262" t="10363" r="6262" b="1073"/>
          <a:stretch>
            <a:fillRect/>
          </a:stretch>
        </p:blipFill>
        <p:spPr>
          <a:xfrm>
            <a:off x="0" y="6004308"/>
            <a:ext cx="2435025" cy="4382783"/>
          </a:xfrm>
          <a:prstGeom prst="rect">
            <a:avLst/>
          </a:prstGeom>
        </p:spPr>
      </p:pic>
      <p:pic>
        <p:nvPicPr>
          <p:cNvPr id="7" name="Picture 7"/>
          <p:cNvPicPr>
            <a:picLocks noChangeAspect="1"/>
          </p:cNvPicPr>
          <p:nvPr/>
        </p:nvPicPr>
        <p:blipFill>
          <a:blip r:embed="rId8"/>
          <a:srcRect l="29587" t="25770" r="18208" b="10680"/>
          <a:stretch>
            <a:fillRect/>
          </a:stretch>
        </p:blipFill>
        <p:spPr>
          <a:xfrm>
            <a:off x="2435025" y="6004308"/>
            <a:ext cx="2638582" cy="4282692"/>
          </a:xfrm>
          <a:prstGeom prst="rect">
            <a:avLst/>
          </a:prstGeom>
        </p:spPr>
      </p:pic>
      <p:pic>
        <p:nvPicPr>
          <p:cNvPr id="8" name="Picture 8"/>
          <p:cNvPicPr>
            <a:picLocks noChangeAspect="1"/>
          </p:cNvPicPr>
          <p:nvPr/>
        </p:nvPicPr>
        <p:blipFill>
          <a:blip r:embed="rId9"/>
          <a:srcRect l="18807" r="18645"/>
          <a:stretch>
            <a:fillRect/>
          </a:stretch>
        </p:blipFill>
        <p:spPr>
          <a:xfrm>
            <a:off x="3867897" y="6004308"/>
            <a:ext cx="1205711" cy="1927699"/>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220450" flipV="1">
            <a:off x="3275039" y="7055040"/>
            <a:ext cx="1185715" cy="334965"/>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293656" y="7682929"/>
            <a:ext cx="412563" cy="412563"/>
          </a:xfrm>
          <a:prstGeom prst="rect">
            <a:avLst/>
          </a:prstGeom>
        </p:spPr>
      </p:pic>
      <p:pic>
        <p:nvPicPr>
          <p:cNvPr id="11" name="Picture 11"/>
          <p:cNvPicPr>
            <a:picLocks noChangeAspect="1"/>
          </p:cNvPicPr>
          <p:nvPr/>
        </p:nvPicPr>
        <p:blipFill>
          <a:blip r:embed="rId14"/>
          <a:srcRect l="13048" t="31102" r="40151" b="42019"/>
          <a:stretch>
            <a:fillRect/>
          </a:stretch>
        </p:blipFill>
        <p:spPr>
          <a:xfrm>
            <a:off x="2459720" y="2237255"/>
            <a:ext cx="2613887" cy="3254166"/>
          </a:xfrm>
          <a:prstGeom prst="rect">
            <a:avLst/>
          </a:prstGeom>
        </p:spPr>
      </p:pic>
      <p:pic>
        <p:nvPicPr>
          <p:cNvPr id="12" name="Picture 12"/>
          <p:cNvPicPr>
            <a:picLocks noChangeAspect="1"/>
          </p:cNvPicPr>
          <p:nvPr/>
        </p:nvPicPr>
        <p:blipFill>
          <a:blip r:embed="rId15"/>
          <a:srcRect/>
          <a:stretch>
            <a:fillRect/>
          </a:stretch>
        </p:blipFill>
        <p:spPr>
          <a:xfrm>
            <a:off x="8147638" y="8261938"/>
            <a:ext cx="1992724" cy="1992724"/>
          </a:xfrm>
          <a:prstGeom prst="rect">
            <a:avLst/>
          </a:prstGeom>
        </p:spPr>
      </p:pic>
      <p:sp>
        <p:nvSpPr>
          <p:cNvPr id="13" name="TextBox 13"/>
          <p:cNvSpPr txBox="1"/>
          <p:nvPr/>
        </p:nvSpPr>
        <p:spPr>
          <a:xfrm>
            <a:off x="202524" y="933450"/>
            <a:ext cx="18085476" cy="897682"/>
          </a:xfrm>
          <a:prstGeom prst="rect">
            <a:avLst/>
          </a:prstGeom>
        </p:spPr>
        <p:txBody>
          <a:bodyPr lIns="0" tIns="0" rIns="0" bIns="0" rtlCol="0" anchor="t">
            <a:spAutoFit/>
          </a:bodyPr>
          <a:lstStyle/>
          <a:p>
            <a:pPr algn="ctr">
              <a:lnSpc>
                <a:spcPts val="7000"/>
              </a:lnSpc>
            </a:pPr>
            <a:r>
              <a:rPr lang="en-US" sz="5000" dirty="0">
                <a:solidFill>
                  <a:srgbClr val="C00000"/>
                </a:solidFill>
                <a:latin typeface="Poppins Bold"/>
              </a:rPr>
              <a:t>Visit to Water and Sewage Utility </a:t>
            </a:r>
            <a:r>
              <a:rPr lang="en-US" sz="5000" dirty="0" err="1">
                <a:solidFill>
                  <a:srgbClr val="C00000"/>
                </a:solidFill>
                <a:latin typeface="Poppins Bold"/>
              </a:rPr>
              <a:t>Constanța</a:t>
            </a:r>
            <a:r>
              <a:rPr lang="en-US" sz="5000" dirty="0">
                <a:solidFill>
                  <a:srgbClr val="C00000"/>
                </a:solidFill>
                <a:latin typeface="Poppins Bold"/>
              </a:rPr>
              <a:t> </a:t>
            </a:r>
          </a:p>
        </p:txBody>
      </p:sp>
      <p:sp>
        <p:nvSpPr>
          <p:cNvPr id="14" name="TextBox 14"/>
          <p:cNvSpPr txBox="1"/>
          <p:nvPr/>
        </p:nvSpPr>
        <p:spPr>
          <a:xfrm>
            <a:off x="4577426" y="4676495"/>
            <a:ext cx="282625" cy="688975"/>
          </a:xfrm>
          <a:prstGeom prst="rect">
            <a:avLst/>
          </a:prstGeom>
        </p:spPr>
        <p:txBody>
          <a:bodyPr lIns="0" tIns="0" rIns="0" bIns="0" rtlCol="0" anchor="t">
            <a:spAutoFit/>
          </a:bodyPr>
          <a:lstStyle/>
          <a:p>
            <a:pPr algn="ctr">
              <a:lnSpc>
                <a:spcPts val="5599"/>
              </a:lnSpc>
            </a:pPr>
            <a:r>
              <a:rPr lang="en-US" sz="3999">
                <a:solidFill>
                  <a:srgbClr val="000000"/>
                </a:solidFill>
                <a:latin typeface="Arimo Bold"/>
              </a:rPr>
              <a:t>1</a:t>
            </a:r>
          </a:p>
        </p:txBody>
      </p:sp>
      <p:sp>
        <p:nvSpPr>
          <p:cNvPr id="15" name="TextBox 15"/>
          <p:cNvSpPr txBox="1"/>
          <p:nvPr/>
        </p:nvSpPr>
        <p:spPr>
          <a:xfrm>
            <a:off x="2459720" y="5987006"/>
            <a:ext cx="282625" cy="688975"/>
          </a:xfrm>
          <a:prstGeom prst="rect">
            <a:avLst/>
          </a:prstGeom>
        </p:spPr>
        <p:txBody>
          <a:bodyPr lIns="0" tIns="0" rIns="0" bIns="0" rtlCol="0" anchor="t">
            <a:spAutoFit/>
          </a:bodyPr>
          <a:lstStyle/>
          <a:p>
            <a:pPr algn="ctr">
              <a:lnSpc>
                <a:spcPts val="5599"/>
              </a:lnSpc>
            </a:pPr>
            <a:r>
              <a:rPr lang="en-US" sz="3999">
                <a:solidFill>
                  <a:srgbClr val="000000"/>
                </a:solidFill>
                <a:latin typeface="Arimo Bold"/>
              </a:rPr>
              <a:t>2</a:t>
            </a:r>
          </a:p>
        </p:txBody>
      </p:sp>
      <p:sp>
        <p:nvSpPr>
          <p:cNvPr id="16" name="TextBox 16"/>
          <p:cNvSpPr txBox="1"/>
          <p:nvPr/>
        </p:nvSpPr>
        <p:spPr>
          <a:xfrm>
            <a:off x="13447706" y="2383023"/>
            <a:ext cx="282625" cy="688975"/>
          </a:xfrm>
          <a:prstGeom prst="rect">
            <a:avLst/>
          </a:prstGeom>
        </p:spPr>
        <p:txBody>
          <a:bodyPr lIns="0" tIns="0" rIns="0" bIns="0" rtlCol="0" anchor="t">
            <a:spAutoFit/>
          </a:bodyPr>
          <a:lstStyle/>
          <a:p>
            <a:pPr algn="ctr">
              <a:lnSpc>
                <a:spcPts val="5599"/>
              </a:lnSpc>
            </a:pPr>
            <a:r>
              <a:rPr lang="en-US" sz="3999">
                <a:solidFill>
                  <a:srgbClr val="000000"/>
                </a:solidFill>
                <a:latin typeface="Arimo"/>
              </a:rPr>
              <a:t>3</a:t>
            </a:r>
          </a:p>
        </p:txBody>
      </p:sp>
      <p:sp>
        <p:nvSpPr>
          <p:cNvPr id="17" name="TextBox 17"/>
          <p:cNvSpPr txBox="1"/>
          <p:nvPr/>
        </p:nvSpPr>
        <p:spPr>
          <a:xfrm>
            <a:off x="13348810" y="6646201"/>
            <a:ext cx="240209" cy="599440"/>
          </a:xfrm>
          <a:prstGeom prst="rect">
            <a:avLst/>
          </a:prstGeom>
        </p:spPr>
        <p:txBody>
          <a:bodyPr lIns="0" tIns="0" rIns="0" bIns="0" rtlCol="0" anchor="t">
            <a:spAutoFit/>
          </a:bodyPr>
          <a:lstStyle/>
          <a:p>
            <a:pPr algn="ctr">
              <a:lnSpc>
                <a:spcPts val="4759"/>
              </a:lnSpc>
            </a:pPr>
            <a:r>
              <a:rPr lang="en-US" sz="3399">
                <a:solidFill>
                  <a:srgbClr val="000000"/>
                </a:solidFill>
                <a:latin typeface="Arimo"/>
              </a:rPr>
              <a:t>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611" t="34917" r="6611"/>
          <a:stretch>
            <a:fillRect/>
          </a:stretch>
        </p:blipFill>
        <p:spPr>
          <a:xfrm>
            <a:off x="0" y="0"/>
            <a:ext cx="18288000" cy="10287000"/>
          </a:xfrm>
          <a:prstGeom prst="rect">
            <a:avLst/>
          </a:prstGeom>
        </p:spPr>
      </p:pic>
      <p:sp>
        <p:nvSpPr>
          <p:cNvPr id="3" name="TextBox 3"/>
          <p:cNvSpPr txBox="1"/>
          <p:nvPr/>
        </p:nvSpPr>
        <p:spPr>
          <a:xfrm rot="-500557">
            <a:off x="9654709" y="2401152"/>
            <a:ext cx="8975844" cy="7694414"/>
          </a:xfrm>
          <a:prstGeom prst="rect">
            <a:avLst/>
          </a:prstGeom>
        </p:spPr>
        <p:txBody>
          <a:bodyPr wrap="square" lIns="0" tIns="0" rIns="0" bIns="0" rtlCol="0" anchor="t">
            <a:spAutoFit/>
          </a:bodyPr>
          <a:lstStyle/>
          <a:p>
            <a:pPr algn="ctr">
              <a:lnSpc>
                <a:spcPts val="14996"/>
              </a:lnSpc>
            </a:pPr>
            <a:r>
              <a:rPr lang="en-US" sz="16000" dirty="0">
                <a:solidFill>
                  <a:srgbClr val="CDD6FF"/>
                </a:solidFill>
                <a:latin typeface="Bukhari Script Bold"/>
              </a:rPr>
              <a:t>drink</a:t>
            </a:r>
          </a:p>
          <a:p>
            <a:pPr algn="ctr">
              <a:lnSpc>
                <a:spcPts val="14996"/>
              </a:lnSpc>
            </a:pPr>
            <a:r>
              <a:rPr lang="en-US" sz="16000" dirty="0">
                <a:solidFill>
                  <a:srgbClr val="CDD6FF"/>
                </a:solidFill>
                <a:latin typeface="Bukhari Script Bold"/>
              </a:rPr>
              <a:t>more</a:t>
            </a:r>
          </a:p>
          <a:p>
            <a:pPr algn="ctr">
              <a:lnSpc>
                <a:spcPts val="14996"/>
              </a:lnSpc>
            </a:pPr>
            <a:r>
              <a:rPr lang="en-US" sz="16000" dirty="0">
                <a:solidFill>
                  <a:srgbClr val="CDD6FF"/>
                </a:solidFill>
                <a:latin typeface="Bukhari Script Bold"/>
              </a:rPr>
              <a:t>tap</a:t>
            </a:r>
          </a:p>
          <a:p>
            <a:pPr algn="ctr">
              <a:lnSpc>
                <a:spcPts val="14996"/>
              </a:lnSpc>
            </a:pPr>
            <a:r>
              <a:rPr lang="ro-RO" sz="9600" dirty="0">
                <a:solidFill>
                  <a:srgbClr val="CDD6FF"/>
                </a:solidFill>
                <a:latin typeface="Bukhari Script Bold"/>
              </a:rPr>
              <a:t>	</a:t>
            </a:r>
            <a:r>
              <a:rPr lang="en-US" sz="16000" dirty="0" err="1">
                <a:solidFill>
                  <a:srgbClr val="CDD6FF"/>
                </a:solidFill>
                <a:latin typeface="Bukhari Script Bold"/>
              </a:rPr>
              <a:t>wate</a:t>
            </a:r>
            <a:r>
              <a:rPr lang="ro-RO" sz="16000" dirty="0">
                <a:solidFill>
                  <a:srgbClr val="CDD6FF"/>
                </a:solidFill>
                <a:latin typeface="Bukhari Script Bold"/>
              </a:rPr>
              <a:t>r</a:t>
            </a:r>
            <a:r>
              <a:rPr lang="en-US" sz="16000" dirty="0">
                <a:solidFill>
                  <a:srgbClr val="CDD6FF"/>
                </a:solidFill>
                <a:latin typeface="Bukhari Script Bold"/>
              </a:rPr>
              <a:t>!</a:t>
            </a:r>
          </a:p>
        </p:txBody>
      </p:sp>
      <p:sp>
        <p:nvSpPr>
          <p:cNvPr id="5" name="TextBox 4">
            <a:extLst>
              <a:ext uri="{FF2B5EF4-FFF2-40B4-BE49-F238E27FC236}">
                <a16:creationId xmlns:a16="http://schemas.microsoft.com/office/drawing/2014/main" id="{345AABDB-10D4-47D3-A53E-E9B0962FA40A}"/>
              </a:ext>
            </a:extLst>
          </p:cNvPr>
          <p:cNvSpPr txBox="1"/>
          <p:nvPr/>
        </p:nvSpPr>
        <p:spPr>
          <a:xfrm>
            <a:off x="304800" y="579610"/>
            <a:ext cx="5867400" cy="990015"/>
          </a:xfrm>
          <a:prstGeom prst="rect">
            <a:avLst/>
          </a:prstGeom>
          <a:noFill/>
          <a:scene3d>
            <a:camera prst="perspectiveRelaxedModerately"/>
            <a:lightRig rig="threePt" dir="t"/>
          </a:scene3d>
        </p:spPr>
        <p:txBody>
          <a:bodyPr wrap="square">
            <a:spAutoFit/>
          </a:bodyPr>
          <a:lstStyle/>
          <a:p>
            <a:pPr algn="ctr">
              <a:lnSpc>
                <a:spcPts val="7000"/>
              </a:lnSpc>
            </a:pPr>
            <a:r>
              <a:rPr lang="en-US" sz="6600" dirty="0">
                <a:solidFill>
                  <a:srgbClr val="C00000"/>
                </a:solidFill>
                <a:latin typeface="Bukhari Script Bold"/>
              </a:rPr>
              <a:t>CONCLUSIONS</a:t>
            </a:r>
            <a:r>
              <a:rPr lang="ro-RO" sz="4400" dirty="0">
                <a:solidFill>
                  <a:schemeClr val="bg1"/>
                </a:solidFill>
                <a:latin typeface="Poppins Bold"/>
              </a:rPr>
              <a:t>:</a:t>
            </a:r>
            <a:endParaRPr lang="en-US" sz="4400" dirty="0">
              <a:solidFill>
                <a:schemeClr val="bg1"/>
              </a:solidFill>
              <a:latin typeface="Poppins Bold"/>
            </a:endParaRPr>
          </a:p>
        </p:txBody>
      </p:sp>
      <p:sp>
        <p:nvSpPr>
          <p:cNvPr id="7" name="TextBox 6">
            <a:extLst>
              <a:ext uri="{FF2B5EF4-FFF2-40B4-BE49-F238E27FC236}">
                <a16:creationId xmlns:a16="http://schemas.microsoft.com/office/drawing/2014/main" id="{09C54330-7C53-45AE-8FDC-5D30D2F41F8F}"/>
              </a:ext>
            </a:extLst>
          </p:cNvPr>
          <p:cNvSpPr txBox="1"/>
          <p:nvPr/>
        </p:nvSpPr>
        <p:spPr>
          <a:xfrm>
            <a:off x="304800" y="1790700"/>
            <a:ext cx="8534400" cy="9229258"/>
          </a:xfrm>
          <a:prstGeom prst="rect">
            <a:avLst/>
          </a:prstGeom>
          <a:noFill/>
        </p:spPr>
        <p:txBody>
          <a:bodyPr wrap="square">
            <a:spAutoFit/>
          </a:bodyPr>
          <a:lstStyle/>
          <a:p>
            <a:pPr>
              <a:lnSpc>
                <a:spcPts val="4759"/>
              </a:lnSpc>
            </a:pPr>
            <a:endParaRPr lang="ro-RO" sz="3399" dirty="0">
              <a:solidFill>
                <a:schemeClr val="bg1"/>
              </a:solidFill>
              <a:latin typeface="Bukhari Script Bold"/>
            </a:endParaRPr>
          </a:p>
          <a:p>
            <a:pPr>
              <a:lnSpc>
                <a:spcPts val="4759"/>
              </a:lnSpc>
            </a:pPr>
            <a:r>
              <a:rPr lang="ro-RO" sz="3399" dirty="0">
                <a:solidFill>
                  <a:schemeClr val="bg1"/>
                </a:solidFill>
                <a:latin typeface="Bukhari Script Bold"/>
              </a:rPr>
              <a:t>A</a:t>
            </a:r>
            <a:r>
              <a:rPr lang="en-US" sz="3399" dirty="0" err="1">
                <a:solidFill>
                  <a:schemeClr val="bg1"/>
                </a:solidFill>
                <a:latin typeface="Bukhari Script Bold"/>
              </a:rPr>
              <a:t>ll</a:t>
            </a:r>
            <a:r>
              <a:rPr lang="en-US" sz="3399" dirty="0">
                <a:solidFill>
                  <a:schemeClr val="bg1"/>
                </a:solidFill>
                <a:latin typeface="Bukhari Script Bold"/>
              </a:rPr>
              <a:t> water samples have:</a:t>
            </a:r>
            <a:endParaRPr lang="ro-RO" sz="3399" dirty="0">
              <a:solidFill>
                <a:schemeClr val="bg1"/>
              </a:solidFill>
              <a:latin typeface="Bukhari Script Bold"/>
            </a:endParaRPr>
          </a:p>
          <a:p>
            <a:pPr>
              <a:lnSpc>
                <a:spcPts val="4759"/>
              </a:lnSpc>
            </a:pPr>
            <a:endParaRPr lang="en-US" sz="3399" dirty="0">
              <a:solidFill>
                <a:schemeClr val="bg1"/>
              </a:solidFill>
              <a:latin typeface="Bukhari Script Bold"/>
            </a:endParaRPr>
          </a:p>
          <a:p>
            <a:pPr>
              <a:lnSpc>
                <a:spcPts val="4759"/>
              </a:lnSpc>
            </a:pPr>
            <a:endParaRPr lang="en-US" sz="3399" dirty="0">
              <a:solidFill>
                <a:schemeClr val="bg1"/>
              </a:solidFill>
              <a:latin typeface="Bukhari Script Bold"/>
            </a:endParaRPr>
          </a:p>
          <a:p>
            <a:pPr marL="734059" lvl="1" indent="-367030" algn="just">
              <a:lnSpc>
                <a:spcPts val="4759"/>
              </a:lnSpc>
              <a:buFont typeface="Arial"/>
              <a:buChar char="•"/>
            </a:pPr>
            <a:r>
              <a:rPr lang="en-US" sz="3600" dirty="0">
                <a:solidFill>
                  <a:schemeClr val="bg1"/>
                </a:solidFill>
                <a:latin typeface="Bukhari Script Bold"/>
              </a:rPr>
              <a:t>no smell, no </a:t>
            </a:r>
            <a:r>
              <a:rPr lang="en-US" sz="3600" dirty="0" err="1">
                <a:solidFill>
                  <a:schemeClr val="bg1"/>
                </a:solidFill>
                <a:latin typeface="Bukhari Script Bold"/>
              </a:rPr>
              <a:t>colour</a:t>
            </a:r>
            <a:r>
              <a:rPr lang="en-US" sz="3600" dirty="0">
                <a:solidFill>
                  <a:schemeClr val="bg1"/>
                </a:solidFill>
                <a:latin typeface="Bukhari Script Bold"/>
              </a:rPr>
              <a:t> and good taste </a:t>
            </a:r>
          </a:p>
          <a:p>
            <a:pPr algn="just">
              <a:lnSpc>
                <a:spcPts val="4759"/>
              </a:lnSpc>
            </a:pPr>
            <a:endParaRPr lang="en-US" sz="3600" dirty="0">
              <a:solidFill>
                <a:schemeClr val="bg1"/>
              </a:solidFill>
              <a:latin typeface="Bukhari Script Bold"/>
            </a:endParaRPr>
          </a:p>
          <a:p>
            <a:pPr marL="734059" lvl="1" indent="-367030" algn="just">
              <a:lnSpc>
                <a:spcPts val="4759"/>
              </a:lnSpc>
              <a:buFont typeface="Arial"/>
              <a:buChar char="•"/>
            </a:pPr>
            <a:r>
              <a:rPr lang="en-US" sz="3600" dirty="0">
                <a:solidFill>
                  <a:schemeClr val="bg1"/>
                </a:solidFill>
                <a:latin typeface="Bukhari Script Bold"/>
              </a:rPr>
              <a:t>undetectable microorganisms</a:t>
            </a:r>
          </a:p>
          <a:p>
            <a:pPr algn="just">
              <a:lnSpc>
                <a:spcPts val="4759"/>
              </a:lnSpc>
            </a:pPr>
            <a:endParaRPr lang="en-US" sz="3600" dirty="0">
              <a:solidFill>
                <a:schemeClr val="bg1"/>
              </a:solidFill>
              <a:latin typeface="Bukhari Script Bold"/>
            </a:endParaRPr>
          </a:p>
          <a:p>
            <a:pPr marL="734059" lvl="1" indent="-367030" algn="just">
              <a:lnSpc>
                <a:spcPts val="4759"/>
              </a:lnSpc>
              <a:buFont typeface="Arial"/>
              <a:buChar char="•"/>
            </a:pPr>
            <a:r>
              <a:rPr lang="en-US" sz="3600" dirty="0">
                <a:solidFill>
                  <a:schemeClr val="bg1"/>
                </a:solidFill>
                <a:latin typeface="Bukhari Script Bold"/>
              </a:rPr>
              <a:t>zero permanent alkalinity</a:t>
            </a:r>
          </a:p>
          <a:p>
            <a:pPr algn="just">
              <a:lnSpc>
                <a:spcPts val="4759"/>
              </a:lnSpc>
            </a:pPr>
            <a:endParaRPr lang="en-US" sz="3600" dirty="0">
              <a:solidFill>
                <a:schemeClr val="bg1"/>
              </a:solidFill>
              <a:latin typeface="Bukhari Script Bold"/>
            </a:endParaRPr>
          </a:p>
          <a:p>
            <a:pPr marL="734059" lvl="1" indent="-367030" algn="just">
              <a:lnSpc>
                <a:spcPts val="4759"/>
              </a:lnSpc>
              <a:buFont typeface="Arial"/>
              <a:buChar char="•"/>
            </a:pPr>
            <a:r>
              <a:rPr lang="en-US" sz="3600" dirty="0">
                <a:solidFill>
                  <a:schemeClr val="bg1"/>
                </a:solidFill>
                <a:latin typeface="Bukhari Script Bold"/>
              </a:rPr>
              <a:t>total alkalinity within normal limits</a:t>
            </a:r>
            <a:endParaRPr lang="ro-RO" sz="3600" dirty="0">
              <a:solidFill>
                <a:schemeClr val="bg1"/>
              </a:solidFill>
              <a:latin typeface="Bukhari Script Bold"/>
            </a:endParaRPr>
          </a:p>
          <a:p>
            <a:pPr marL="367029" lvl="1" algn="just">
              <a:lnSpc>
                <a:spcPts val="4759"/>
              </a:lnSpc>
            </a:pPr>
            <a:endParaRPr lang="ro-RO" sz="3600" dirty="0">
              <a:solidFill>
                <a:schemeClr val="bg1"/>
              </a:solidFill>
              <a:latin typeface="Bukhari Script Bold"/>
            </a:endParaRPr>
          </a:p>
          <a:p>
            <a:pPr marL="734059" lvl="1" indent="-367030" algn="just">
              <a:lnSpc>
                <a:spcPts val="4759"/>
              </a:lnSpc>
              <a:buFont typeface="Arial"/>
              <a:buChar char="•"/>
            </a:pPr>
            <a:r>
              <a:rPr lang="en-US" sz="3600" dirty="0">
                <a:solidFill>
                  <a:schemeClr val="bg1"/>
                </a:solidFill>
                <a:latin typeface="Bukhari Script Bold"/>
              </a:rPr>
              <a:t>the pH between 7 and 8. </a:t>
            </a:r>
          </a:p>
          <a:p>
            <a:pPr algn="just">
              <a:lnSpc>
                <a:spcPts val="4759"/>
              </a:lnSpc>
            </a:pPr>
            <a:endParaRPr lang="en-US" sz="3399" dirty="0">
              <a:solidFill>
                <a:schemeClr val="bg1"/>
              </a:solidFill>
              <a:latin typeface="Bukhari Script Bold"/>
            </a:endParaRPr>
          </a:p>
          <a:p>
            <a:pPr marL="734059" lvl="1" indent="-367030" algn="just">
              <a:lnSpc>
                <a:spcPts val="4759"/>
              </a:lnSpc>
              <a:buFont typeface="Arial"/>
              <a:buChar char="•"/>
            </a:pPr>
            <a:r>
              <a:rPr lang="en-US" sz="3399" dirty="0">
                <a:solidFill>
                  <a:schemeClr val="bg1"/>
                </a:solidFill>
                <a:latin typeface="Bukhari Script Bold"/>
              </a:rPr>
              <a:t>. </a:t>
            </a:r>
            <a:endParaRPr lang="en-US" dirty="0">
              <a:solidFill>
                <a:schemeClr val="bg1"/>
              </a:solidFill>
              <a:latin typeface="Bukhari Script Bold"/>
            </a:endParaRPr>
          </a:p>
        </p:txBody>
      </p:sp>
      <p:sp>
        <p:nvSpPr>
          <p:cNvPr id="8" name="TextBox 7">
            <a:extLst>
              <a:ext uri="{FF2B5EF4-FFF2-40B4-BE49-F238E27FC236}">
                <a16:creationId xmlns:a16="http://schemas.microsoft.com/office/drawing/2014/main" id="{968E7EB5-55A8-4E27-B66E-647ACF3301B0}"/>
              </a:ext>
            </a:extLst>
          </p:cNvPr>
          <p:cNvSpPr txBox="1"/>
          <p:nvPr/>
        </p:nvSpPr>
        <p:spPr>
          <a:xfrm>
            <a:off x="10515600" y="-190500"/>
            <a:ext cx="6172200" cy="2123658"/>
          </a:xfrm>
          <a:prstGeom prst="rect">
            <a:avLst/>
          </a:prstGeom>
          <a:noFill/>
          <a:scene3d>
            <a:camera prst="isometricOffAxis1Right"/>
            <a:lightRig rig="threePt" dir="t"/>
          </a:scene3d>
        </p:spPr>
        <p:txBody>
          <a:bodyPr wrap="square" rtlCol="0">
            <a:spAutoFit/>
            <a:scene3d>
              <a:camera prst="orthographicFront"/>
              <a:lightRig rig="threePt" dir="t"/>
            </a:scene3d>
            <a:sp3d z="25400"/>
          </a:bodyPr>
          <a:lstStyle/>
          <a:p>
            <a:r>
              <a:rPr lang="ro-RO" sz="6600" dirty="0">
                <a:solidFill>
                  <a:srgbClr val="C00000"/>
                </a:solidFill>
                <a:latin typeface="Bukhari Script Bold"/>
              </a:rPr>
              <a:t>AFTER</a:t>
            </a:r>
            <a:r>
              <a:rPr lang="ro-RO" dirty="0">
                <a:latin typeface="Bukhari Script Bold"/>
              </a:rPr>
              <a:t> </a:t>
            </a:r>
            <a:r>
              <a:rPr lang="ro-RO" sz="6600" dirty="0">
                <a:solidFill>
                  <a:srgbClr val="C00000"/>
                </a:solidFill>
                <a:latin typeface="Bukhari Script Bold"/>
              </a:rPr>
              <a:t>CONCLUSIONS</a:t>
            </a:r>
            <a:endParaRPr lang="en-US" sz="6600" dirty="0">
              <a:solidFill>
                <a:srgbClr val="C00000"/>
              </a:solidFill>
              <a:latin typeface="Bukhari Script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5613826" y="1834765"/>
            <a:ext cx="3050630" cy="4268638"/>
          </a:xfrm>
          <a:prstGeom prst="rect">
            <a:avLst/>
          </a:prstGeom>
        </p:spPr>
      </p:pic>
      <p:pic>
        <p:nvPicPr>
          <p:cNvPr id="3" name="Picture 3"/>
          <p:cNvPicPr>
            <a:picLocks noChangeAspect="1"/>
          </p:cNvPicPr>
          <p:nvPr/>
        </p:nvPicPr>
        <p:blipFill>
          <a:blip r:embed="rId4"/>
          <a:srcRect t="901" r="2412" b="901"/>
          <a:stretch>
            <a:fillRect/>
          </a:stretch>
        </p:blipFill>
        <p:spPr>
          <a:xfrm>
            <a:off x="13034136" y="1834765"/>
            <a:ext cx="4967345" cy="7177863"/>
          </a:xfrm>
          <a:prstGeom prst="rect">
            <a:avLst/>
          </a:prstGeom>
        </p:spPr>
      </p:pic>
      <p:pic>
        <p:nvPicPr>
          <p:cNvPr id="4" name="Picture 4"/>
          <p:cNvPicPr>
            <a:picLocks noChangeAspect="1"/>
          </p:cNvPicPr>
          <p:nvPr/>
        </p:nvPicPr>
        <p:blipFill>
          <a:blip r:embed="rId5"/>
          <a:srcRect t="5151"/>
          <a:stretch>
            <a:fillRect/>
          </a:stretch>
        </p:blipFill>
        <p:spPr>
          <a:xfrm>
            <a:off x="9470893" y="1780369"/>
            <a:ext cx="3050630" cy="4273345"/>
          </a:xfrm>
          <a:prstGeom prst="rect">
            <a:avLst/>
          </a:prstGeom>
        </p:spPr>
      </p:pic>
      <p:pic>
        <p:nvPicPr>
          <p:cNvPr id="5" name="Picture 5"/>
          <p:cNvPicPr>
            <a:picLocks noChangeAspect="1"/>
          </p:cNvPicPr>
          <p:nvPr/>
        </p:nvPicPr>
        <p:blipFill>
          <a:blip r:embed="rId6"/>
          <a:srcRect/>
          <a:stretch>
            <a:fillRect/>
          </a:stretch>
        </p:blipFill>
        <p:spPr>
          <a:xfrm>
            <a:off x="622123" y="1714441"/>
            <a:ext cx="1732834" cy="1602871"/>
          </a:xfrm>
          <a:prstGeom prst="rect">
            <a:avLst/>
          </a:prstGeom>
        </p:spPr>
      </p:pic>
      <p:sp>
        <p:nvSpPr>
          <p:cNvPr id="6" name="AutoShape 6"/>
          <p:cNvSpPr/>
          <p:nvPr/>
        </p:nvSpPr>
        <p:spPr>
          <a:xfrm>
            <a:off x="603468" y="5987786"/>
            <a:ext cx="5626775" cy="0"/>
          </a:xfrm>
          <a:prstGeom prst="line">
            <a:avLst/>
          </a:prstGeom>
          <a:ln w="47625" cap="rnd">
            <a:solidFill>
              <a:srgbClr val="0D518F"/>
            </a:solidFill>
            <a:prstDash val="solid"/>
            <a:headEnd type="none" w="sm" len="sm"/>
            <a:tailEnd type="none" w="sm" len="sm"/>
          </a:ln>
        </p:spPr>
      </p:sp>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30847" y="6103403"/>
            <a:ext cx="446938" cy="1454531"/>
          </a:xfrm>
          <a:prstGeom prst="rect">
            <a:avLst/>
          </a:prstGeom>
        </p:spPr>
      </p:pic>
      <p:pic>
        <p:nvPicPr>
          <p:cNvPr id="8" name="Picture 8"/>
          <p:cNvPicPr>
            <a:picLocks noChangeAspect="1"/>
          </p:cNvPicPr>
          <p:nvPr/>
        </p:nvPicPr>
        <p:blipFill>
          <a:blip r:embed="rId9"/>
          <a:srcRect b="15892"/>
          <a:stretch>
            <a:fillRect/>
          </a:stretch>
        </p:blipFill>
        <p:spPr>
          <a:xfrm>
            <a:off x="8627176" y="6417849"/>
            <a:ext cx="4219083" cy="2661418"/>
          </a:xfrm>
          <a:prstGeom prst="rect">
            <a:avLst/>
          </a:prstGeom>
        </p:spPr>
      </p:pic>
      <p:pic>
        <p:nvPicPr>
          <p:cNvPr id="9" name="Picture 9"/>
          <p:cNvPicPr>
            <a:picLocks noChangeAspect="1"/>
          </p:cNvPicPr>
          <p:nvPr/>
        </p:nvPicPr>
        <p:blipFill>
          <a:blip r:embed="rId10"/>
          <a:srcRect/>
          <a:stretch>
            <a:fillRect/>
          </a:stretch>
        </p:blipFill>
        <p:spPr>
          <a:xfrm>
            <a:off x="8495258" y="7341453"/>
            <a:ext cx="2761776" cy="2587846"/>
          </a:xfrm>
          <a:prstGeom prst="rect">
            <a:avLst/>
          </a:prstGeom>
        </p:spPr>
      </p:pic>
      <p:pic>
        <p:nvPicPr>
          <p:cNvPr id="10" name="Picture 10"/>
          <p:cNvPicPr>
            <a:picLocks noChangeAspect="1"/>
          </p:cNvPicPr>
          <p:nvPr/>
        </p:nvPicPr>
        <p:blipFill>
          <a:blip r:embed="rId11"/>
          <a:srcRect l="21304" t="41590" r="25063"/>
          <a:stretch>
            <a:fillRect/>
          </a:stretch>
        </p:blipFill>
        <p:spPr>
          <a:xfrm>
            <a:off x="6443640" y="6407441"/>
            <a:ext cx="2169359" cy="3150113"/>
          </a:xfrm>
          <a:prstGeom prst="rect">
            <a:avLst/>
          </a:prstGeom>
        </p:spPr>
      </p:pic>
      <p:sp>
        <p:nvSpPr>
          <p:cNvPr id="11" name="TextBox 11"/>
          <p:cNvSpPr txBox="1"/>
          <p:nvPr/>
        </p:nvSpPr>
        <p:spPr>
          <a:xfrm>
            <a:off x="5089882" y="158018"/>
            <a:ext cx="5827514" cy="897682"/>
          </a:xfrm>
          <a:prstGeom prst="rect">
            <a:avLst/>
          </a:prstGeom>
        </p:spPr>
        <p:txBody>
          <a:bodyPr lIns="0" tIns="0" rIns="0" bIns="0" rtlCol="0" anchor="t">
            <a:spAutoFit/>
          </a:bodyPr>
          <a:lstStyle/>
          <a:p>
            <a:pPr algn="ctr">
              <a:lnSpc>
                <a:spcPts val="7000"/>
              </a:lnSpc>
            </a:pPr>
            <a:r>
              <a:rPr lang="en-US" sz="5000" dirty="0">
                <a:solidFill>
                  <a:srgbClr val="C00000"/>
                </a:solidFill>
                <a:latin typeface="Poppins Bold"/>
              </a:rPr>
              <a:t>After conclusions</a:t>
            </a:r>
          </a:p>
        </p:txBody>
      </p:sp>
      <p:sp>
        <p:nvSpPr>
          <p:cNvPr id="12" name="TextBox 12"/>
          <p:cNvSpPr txBox="1"/>
          <p:nvPr/>
        </p:nvSpPr>
        <p:spPr>
          <a:xfrm>
            <a:off x="2667000" y="1178107"/>
            <a:ext cx="11446818" cy="1231106"/>
          </a:xfrm>
          <a:prstGeom prst="rect">
            <a:avLst/>
          </a:prstGeom>
        </p:spPr>
        <p:txBody>
          <a:bodyPr wrap="square" lIns="0" tIns="0" rIns="0" bIns="0" rtlCol="0" anchor="t">
            <a:spAutoFit/>
          </a:bodyPr>
          <a:lstStyle/>
          <a:p>
            <a:pPr algn="ctr">
              <a:lnSpc>
                <a:spcPts val="4759"/>
              </a:lnSpc>
            </a:pPr>
            <a:r>
              <a:rPr lang="en-US" sz="3399" dirty="0">
                <a:solidFill>
                  <a:srgbClr val="0D518F"/>
                </a:solidFill>
                <a:latin typeface="Poppins Bold"/>
              </a:rPr>
              <a:t>Tap water and bottled water are both</a:t>
            </a:r>
            <a:r>
              <a:rPr lang="ro-RO" sz="3399" dirty="0">
                <a:solidFill>
                  <a:srgbClr val="0D518F"/>
                </a:solidFill>
                <a:latin typeface="Poppins Bold"/>
              </a:rPr>
              <a:t> safe</a:t>
            </a:r>
          </a:p>
          <a:p>
            <a:pPr algn="ctr">
              <a:lnSpc>
                <a:spcPts val="4759"/>
              </a:lnSpc>
            </a:pPr>
            <a:r>
              <a:rPr lang="en-US" sz="3399" dirty="0">
                <a:solidFill>
                  <a:srgbClr val="0D518F"/>
                </a:solidFill>
                <a:latin typeface="Poppins Bold"/>
              </a:rPr>
              <a:t>  </a:t>
            </a:r>
          </a:p>
        </p:txBody>
      </p:sp>
      <p:sp>
        <p:nvSpPr>
          <p:cNvPr id="13" name="TextBox 13"/>
          <p:cNvSpPr txBox="1"/>
          <p:nvPr/>
        </p:nvSpPr>
        <p:spPr>
          <a:xfrm>
            <a:off x="2542704" y="2210264"/>
            <a:ext cx="2305348" cy="615553"/>
          </a:xfrm>
          <a:prstGeom prst="rect">
            <a:avLst/>
          </a:prstGeom>
        </p:spPr>
        <p:txBody>
          <a:bodyPr lIns="0" tIns="0" rIns="0" bIns="0" rtlCol="0" anchor="t">
            <a:spAutoFit/>
          </a:bodyPr>
          <a:lstStyle/>
          <a:p>
            <a:pPr algn="ctr">
              <a:lnSpc>
                <a:spcPts val="4759"/>
              </a:lnSpc>
            </a:pPr>
            <a:r>
              <a:rPr lang="en-US" sz="3399" dirty="0">
                <a:solidFill>
                  <a:srgbClr val="C00000"/>
                </a:solidFill>
                <a:latin typeface="Poppins Bold"/>
              </a:rPr>
              <a:t>Tap water</a:t>
            </a:r>
          </a:p>
        </p:txBody>
      </p:sp>
      <p:sp>
        <p:nvSpPr>
          <p:cNvPr id="14" name="TextBox 14"/>
          <p:cNvSpPr txBox="1"/>
          <p:nvPr/>
        </p:nvSpPr>
        <p:spPr>
          <a:xfrm>
            <a:off x="622123" y="3609614"/>
            <a:ext cx="6228308" cy="1780540"/>
          </a:xfrm>
          <a:prstGeom prst="rect">
            <a:avLst/>
          </a:prstGeom>
        </p:spPr>
        <p:txBody>
          <a:bodyPr lIns="0" tIns="0" rIns="0" bIns="0" rtlCol="0" anchor="t">
            <a:spAutoFit/>
          </a:bodyPr>
          <a:lstStyle/>
          <a:p>
            <a:pPr>
              <a:lnSpc>
                <a:spcPts val="4759"/>
              </a:lnSpc>
            </a:pPr>
            <a:r>
              <a:rPr lang="en-US" sz="3399">
                <a:solidFill>
                  <a:srgbClr val="0D518F"/>
                </a:solidFill>
                <a:latin typeface="Poppins Bold"/>
              </a:rPr>
              <a:t>+ Reduces plastic pollution</a:t>
            </a:r>
          </a:p>
          <a:p>
            <a:pPr>
              <a:lnSpc>
                <a:spcPts val="4759"/>
              </a:lnSpc>
            </a:pPr>
            <a:r>
              <a:rPr lang="en-US" sz="3399">
                <a:solidFill>
                  <a:srgbClr val="0D518F"/>
                </a:solidFill>
                <a:latin typeface="Poppins Bold"/>
              </a:rPr>
              <a:t>+ Does not expire</a:t>
            </a:r>
          </a:p>
          <a:p>
            <a:pPr>
              <a:lnSpc>
                <a:spcPts val="4759"/>
              </a:lnSpc>
            </a:pPr>
            <a:r>
              <a:rPr lang="en-US" sz="3399">
                <a:solidFill>
                  <a:srgbClr val="0D518F"/>
                </a:solidFill>
                <a:latin typeface="Poppins Bold"/>
              </a:rPr>
              <a:t>+ It is cheaper</a:t>
            </a:r>
          </a:p>
        </p:txBody>
      </p:sp>
      <p:sp>
        <p:nvSpPr>
          <p:cNvPr id="15" name="TextBox 15"/>
          <p:cNvSpPr txBox="1"/>
          <p:nvPr/>
        </p:nvSpPr>
        <p:spPr>
          <a:xfrm>
            <a:off x="1382447" y="6417849"/>
            <a:ext cx="3578759" cy="615553"/>
          </a:xfrm>
          <a:prstGeom prst="rect">
            <a:avLst/>
          </a:prstGeom>
        </p:spPr>
        <p:txBody>
          <a:bodyPr lIns="0" tIns="0" rIns="0" bIns="0" rtlCol="0" anchor="t">
            <a:spAutoFit/>
          </a:bodyPr>
          <a:lstStyle/>
          <a:p>
            <a:pPr algn="ctr">
              <a:lnSpc>
                <a:spcPts val="4759"/>
              </a:lnSpc>
            </a:pPr>
            <a:r>
              <a:rPr lang="en-US" sz="3399" dirty="0">
                <a:solidFill>
                  <a:srgbClr val="C00000"/>
                </a:solidFill>
                <a:latin typeface="Poppins Bold"/>
              </a:rPr>
              <a:t>Bottled water</a:t>
            </a:r>
          </a:p>
        </p:txBody>
      </p:sp>
      <p:sp>
        <p:nvSpPr>
          <p:cNvPr id="16" name="TextBox 16"/>
          <p:cNvSpPr txBox="1"/>
          <p:nvPr/>
        </p:nvSpPr>
        <p:spPr>
          <a:xfrm>
            <a:off x="691180" y="7428302"/>
            <a:ext cx="6090195" cy="1780540"/>
          </a:xfrm>
          <a:prstGeom prst="rect">
            <a:avLst/>
          </a:prstGeom>
        </p:spPr>
        <p:txBody>
          <a:bodyPr lIns="0" tIns="0" rIns="0" bIns="0" rtlCol="0" anchor="t">
            <a:spAutoFit/>
          </a:bodyPr>
          <a:lstStyle/>
          <a:p>
            <a:pPr>
              <a:lnSpc>
                <a:spcPts val="4759"/>
              </a:lnSpc>
            </a:pPr>
            <a:r>
              <a:rPr lang="en-US" sz="3399" dirty="0">
                <a:solidFill>
                  <a:srgbClr val="0D518F"/>
                </a:solidFill>
                <a:latin typeface="Poppins Bold"/>
              </a:rPr>
              <a:t>+ Can be carried </a:t>
            </a:r>
          </a:p>
          <a:p>
            <a:pPr>
              <a:lnSpc>
                <a:spcPts val="4759"/>
              </a:lnSpc>
            </a:pPr>
            <a:r>
              <a:rPr lang="en-US" sz="3399" dirty="0">
                <a:solidFill>
                  <a:srgbClr val="0D518F"/>
                </a:solidFill>
                <a:latin typeface="Poppins Bold"/>
              </a:rPr>
              <a:t>+ Easy to find</a:t>
            </a:r>
          </a:p>
          <a:p>
            <a:pPr>
              <a:lnSpc>
                <a:spcPts val="4759"/>
              </a:lnSpc>
            </a:pPr>
            <a:r>
              <a:rPr lang="en-US" sz="3399" dirty="0">
                <a:solidFill>
                  <a:srgbClr val="0D518F"/>
                </a:solidFill>
                <a:latin typeface="Poppins Bold"/>
              </a:rPr>
              <a:t>+ A wide variety of </a:t>
            </a:r>
            <a:r>
              <a:rPr lang="en-US" sz="3399" dirty="0" err="1">
                <a:solidFill>
                  <a:srgbClr val="0D518F"/>
                </a:solidFill>
                <a:latin typeface="Poppins Bold"/>
              </a:rPr>
              <a:t>pHs</a:t>
            </a:r>
            <a:endParaRPr lang="en-US" sz="3399" dirty="0">
              <a:solidFill>
                <a:srgbClr val="0D518F"/>
              </a:solidFill>
              <a:latin typeface="Poppins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TotalTime>
  <Words>971</Words>
  <Application>Microsoft Office PowerPoint</Application>
  <PresentationFormat>Custom</PresentationFormat>
  <Paragraphs>137</Paragraphs>
  <Slides>10</Slides>
  <Notes>10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10</vt:i4>
      </vt:variant>
    </vt:vector>
  </HeadingPairs>
  <TitlesOfParts>
    <vt:vector size="23" baseType="lpstr">
      <vt:lpstr>Amazing Grotesk Ultra</vt:lpstr>
      <vt:lpstr>Amazing Grotesk Ultra Bold</vt:lpstr>
      <vt:lpstr>Poppins Bold</vt:lpstr>
      <vt:lpstr>Arimo Bold</vt:lpstr>
      <vt:lpstr>Bukhari Script Bold</vt:lpstr>
      <vt:lpstr>Adlery Swash</vt:lpstr>
      <vt:lpstr>Arial</vt:lpstr>
      <vt:lpstr>Poppins Bold Bold</vt:lpstr>
      <vt:lpstr>Poppins Medium Bold</vt:lpstr>
      <vt:lpstr>Arimo</vt:lpstr>
      <vt:lpstr>Calibri</vt:lpstr>
      <vt:lpstr>Arima Madurai Extra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ROTARY</dc:title>
  <dc:creator>Adriana</dc:creator>
  <cp:lastModifiedBy>aerdi</cp:lastModifiedBy>
  <cp:revision>3</cp:revision>
  <dcterms:created xsi:type="dcterms:W3CDTF">2006-08-16T00:00:00Z</dcterms:created>
  <dcterms:modified xsi:type="dcterms:W3CDTF">2022-03-10T20:49:12Z</dcterms:modified>
  <dc:identifier>DAE4021aS6s</dc:identifier>
</cp:coreProperties>
</file>