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  <p:embeddedFont>
      <p:font typeface="Maven Pro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MavenPro-regular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aven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7f12fd5d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17f12fd5d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0144b4f1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10144b4f1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0144b4f11_0_1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10144b4f11_0_1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11fd61c5e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11fd61c5e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0144b4f11_0_1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10144b4f11_0_1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1fd61c5e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11fd61c5e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0144b4f11_0_1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10144b4f11_0_1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850" y="116238"/>
            <a:ext cx="5324100" cy="380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1316675" y="813125"/>
            <a:ext cx="748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Water quality</a:t>
            </a:r>
            <a:endParaRPr b="1" sz="3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7175" y="3313300"/>
            <a:ext cx="3271397" cy="162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75" y="3455300"/>
            <a:ext cx="3796975" cy="148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3210075" y="1578325"/>
            <a:ext cx="4110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2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Peleh, Zichron Yaakov, Israel </a:t>
            </a:r>
            <a:endParaRPr b="1" sz="22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82" name="Google Shape;28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988755" cy="6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6450" y="3418350"/>
            <a:ext cx="2606900" cy="17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/>
          <p:nvPr/>
        </p:nvSpPr>
        <p:spPr>
          <a:xfrm>
            <a:off x="244350" y="121125"/>
            <a:ext cx="8528100" cy="4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2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 quality and pollution</a:t>
            </a:r>
            <a:endParaRPr b="1" sz="23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❏"/>
            </a:pPr>
            <a:r>
              <a:rPr b="1"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 pollution</a:t>
            </a:r>
            <a:r>
              <a:rPr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a condition in which substances are present in water in abnormal concentrations.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❏"/>
            </a:pPr>
            <a:r>
              <a:rPr b="1"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Natural sources of water pollution</a:t>
            </a:r>
            <a:r>
              <a:rPr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Alluvial accumulation, Animal feces, Dust, Sand and Soot.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❏"/>
            </a:pPr>
            <a:r>
              <a:rPr b="1"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Pollutant human actions:</a:t>
            </a:r>
            <a:r>
              <a:rPr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Sewage, Domestic or Industrial, Groundwater over-pumping, Penetration of pollutants from liquids originating from waste and fertilizer into groundwater.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 pollution impairs the quality of life in the natural water environment and prevents human use of water.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Bacteria growth, viruses, heavy metals and chemicals in the water </a:t>
            </a:r>
            <a:r>
              <a:rPr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damaged</a:t>
            </a:r>
            <a:r>
              <a:rPr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underground water sources.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175" y="312050"/>
            <a:ext cx="3080125" cy="30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>
            <p:ph type="title"/>
          </p:nvPr>
        </p:nvSpPr>
        <p:spPr>
          <a:xfrm>
            <a:off x="362875" y="173550"/>
            <a:ext cx="7482900" cy="44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2670" u="sng">
                <a:latin typeface="Calibri"/>
                <a:ea typeface="Calibri"/>
                <a:cs typeface="Calibri"/>
                <a:sym typeface="Calibri"/>
              </a:rPr>
              <a:t>Iron in water</a:t>
            </a:r>
            <a:endParaRPr sz="267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❏"/>
            </a:pPr>
            <a:r>
              <a:rPr lang="iw" sz="147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w" sz="1800">
                <a:latin typeface="Calibri"/>
                <a:ea typeface="Calibri"/>
                <a:cs typeface="Calibri"/>
                <a:sym typeface="Calibri"/>
              </a:rPr>
              <a:t>ron - a metallic element, the most common on earth.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❏"/>
            </a:pPr>
            <a:r>
              <a:rPr lang="iw" sz="18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iw" sz="1800">
                <a:latin typeface="Calibri"/>
                <a:ea typeface="Calibri"/>
                <a:cs typeface="Calibri"/>
                <a:sym typeface="Calibri"/>
              </a:rPr>
              <a:t>easure iron in water - using measuring sticks.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❏"/>
            </a:pPr>
            <a:r>
              <a:rPr lang="iw" sz="1800">
                <a:latin typeface="Calibri"/>
                <a:ea typeface="Calibri"/>
                <a:cs typeface="Calibri"/>
                <a:sym typeface="Calibri"/>
              </a:rPr>
              <a:t>The normal range of iron in water - max. concentration 1 mg per liter.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❏"/>
            </a:pPr>
            <a:r>
              <a:rPr lang="iw" sz="1900">
                <a:latin typeface="Calibri"/>
                <a:ea typeface="Calibri"/>
                <a:cs typeface="Calibri"/>
                <a:sym typeface="Calibri"/>
              </a:rPr>
              <a:t>Iron causes a bitter taste in the drinking water and a murky color.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❏"/>
            </a:pPr>
            <a:r>
              <a:rPr lang="iw" sz="1900">
                <a:latin typeface="Calibri"/>
                <a:ea typeface="Calibri"/>
                <a:cs typeface="Calibri"/>
                <a:sym typeface="Calibri"/>
              </a:rPr>
              <a:t>Drinking water with high concentration of Iron will make you </a:t>
            </a:r>
            <a:r>
              <a:rPr lang="iw" sz="1900">
                <a:latin typeface="Calibri"/>
                <a:ea typeface="Calibri"/>
                <a:cs typeface="Calibri"/>
                <a:sym typeface="Calibri"/>
              </a:rPr>
              <a:t>feel</a:t>
            </a:r>
            <a:r>
              <a:rPr lang="iw" sz="1900">
                <a:latin typeface="Calibri"/>
                <a:ea typeface="Calibri"/>
                <a:cs typeface="Calibri"/>
                <a:sym typeface="Calibri"/>
              </a:rPr>
              <a:t>  tired, weak, dizzy, and this may impair pancreatic and liver function.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❏"/>
            </a:pPr>
            <a:r>
              <a:rPr lang="iw" sz="1900">
                <a:latin typeface="Calibri"/>
                <a:ea typeface="Calibri"/>
                <a:cs typeface="Calibri"/>
                <a:sym typeface="Calibri"/>
              </a:rPr>
              <a:t>Iron can contaminate drinking water as a result of the dissolution of pipe fittings made of iron or iron alloy.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/>
          <p:nvPr/>
        </p:nvSpPr>
        <p:spPr>
          <a:xfrm>
            <a:off x="624625" y="1102625"/>
            <a:ext cx="618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522950" y="248350"/>
            <a:ext cx="7863300" cy="25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iw" sz="267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Turbidity</a:t>
            </a:r>
            <a:endParaRPr b="1" sz="267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Turbidity is a measure in chemistry that expresses the density of particles in solution. The turbidity increases as the particle density increases.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Turbidity is a significant parameter that has become an integral part of water analysis, quality assurance and process control.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250" y="2271975"/>
            <a:ext cx="2794875" cy="27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025" y="2981975"/>
            <a:ext cx="2640274" cy="198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"/>
          <p:cNvSpPr txBox="1"/>
          <p:nvPr>
            <p:ph type="title"/>
          </p:nvPr>
        </p:nvSpPr>
        <p:spPr>
          <a:xfrm>
            <a:off x="573750" y="236675"/>
            <a:ext cx="7996500" cy="106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latin typeface="Arial"/>
                <a:ea typeface="Arial"/>
                <a:cs typeface="Arial"/>
                <a:sym typeface="Arial"/>
              </a:rPr>
              <a:t>Water turbidity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950" y="1302575"/>
            <a:ext cx="5838949" cy="35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7"/>
          <p:cNvSpPr txBox="1"/>
          <p:nvPr/>
        </p:nvSpPr>
        <p:spPr>
          <a:xfrm>
            <a:off x="7284475" y="3977788"/>
            <a:ext cx="1241100" cy="35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latin typeface="Nunito"/>
                <a:ea typeface="Nunito"/>
                <a:cs typeface="Nunito"/>
                <a:sym typeface="Nunito"/>
              </a:rPr>
              <a:t>Klil hahoresh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3563075" y="4033288"/>
            <a:ext cx="1477200" cy="3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latin typeface="Nunito"/>
                <a:ea typeface="Nunito"/>
                <a:cs typeface="Nunito"/>
                <a:sym typeface="Nunito"/>
              </a:rPr>
              <a:t>K</a:t>
            </a:r>
            <a:r>
              <a:rPr lang="iw">
                <a:latin typeface="Nunito"/>
                <a:ea typeface="Nunito"/>
                <a:cs typeface="Nunito"/>
                <a:sym typeface="Nunito"/>
              </a:rPr>
              <a:t>ibbutz</a:t>
            </a:r>
            <a:r>
              <a:rPr lang="iw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iw">
                <a:latin typeface="Nunito"/>
                <a:ea typeface="Nunito"/>
                <a:cs typeface="Nunito"/>
                <a:sym typeface="Nunito"/>
              </a:rPr>
              <a:t>galuyot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4951025" y="4005538"/>
            <a:ext cx="1320600" cy="35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latin typeface="Nunito"/>
                <a:ea typeface="Nunito"/>
                <a:cs typeface="Nunito"/>
                <a:sym typeface="Nunito"/>
              </a:rPr>
              <a:t>Yehuda halevi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6174550" y="3991588"/>
            <a:ext cx="1180800" cy="3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latin typeface="Nunito"/>
                <a:ea typeface="Nunito"/>
                <a:cs typeface="Nunito"/>
                <a:sym typeface="Nunito"/>
              </a:rPr>
              <a:t>Orach chaim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3563075" y="1484425"/>
            <a:ext cx="4888200" cy="3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 sz="1600">
                <a:latin typeface="Nunito"/>
                <a:ea typeface="Nunito"/>
                <a:cs typeface="Nunito"/>
                <a:sym typeface="Nunito"/>
              </a:rPr>
              <a:t>Average water </a:t>
            </a:r>
            <a:r>
              <a:rPr b="1" lang="iw" sz="1600">
                <a:latin typeface="Nunito"/>
                <a:ea typeface="Nunito"/>
                <a:cs typeface="Nunito"/>
                <a:sym typeface="Nunito"/>
              </a:rPr>
              <a:t>turbidity</a:t>
            </a:r>
            <a:r>
              <a:rPr lang="iw" sz="1600">
                <a:latin typeface="Nunito"/>
                <a:ea typeface="Nunito"/>
                <a:cs typeface="Nunito"/>
                <a:sym typeface="Nunito"/>
              </a:rPr>
              <a:t> in several foci in Ofakim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p17"/>
          <p:cNvSpPr txBox="1"/>
          <p:nvPr/>
        </p:nvSpPr>
        <p:spPr>
          <a:xfrm rot="-5400000">
            <a:off x="2479650" y="2950325"/>
            <a:ext cx="1710600" cy="3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latin typeface="Nunito"/>
                <a:ea typeface="Nunito"/>
                <a:cs typeface="Nunito"/>
                <a:sym typeface="Nunito"/>
              </a:rPr>
              <a:t>Sampling results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p17"/>
          <p:cNvSpPr txBox="1"/>
          <p:nvPr/>
        </p:nvSpPr>
        <p:spPr>
          <a:xfrm>
            <a:off x="5652775" y="4364650"/>
            <a:ext cx="1119000" cy="20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160075" y="841075"/>
            <a:ext cx="26940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900"/>
              <a:buFont typeface="Calibri"/>
              <a:buChar char="❏"/>
            </a:pPr>
            <a:r>
              <a:rPr lang="iw" sz="1900">
                <a:solidFill>
                  <a:srgbClr val="3C4043"/>
                </a:solidFill>
                <a:latin typeface="Calibri"/>
                <a:ea typeface="Calibri"/>
                <a:cs typeface="Calibri"/>
                <a:sym typeface="Calibri"/>
              </a:rPr>
              <a:t>According to the graph there are two stations where the level of turbidity is high</a:t>
            </a:r>
            <a:endParaRPr sz="1900">
              <a:solidFill>
                <a:srgbClr val="3C40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900"/>
              <a:buFont typeface="Calibri"/>
              <a:buChar char="❏"/>
            </a:pPr>
            <a:r>
              <a:rPr lang="iw" sz="1900">
                <a:solidFill>
                  <a:srgbClr val="3C4043"/>
                </a:solidFill>
                <a:latin typeface="Calibri"/>
                <a:ea typeface="Calibri"/>
                <a:cs typeface="Calibri"/>
                <a:sym typeface="Calibri"/>
              </a:rPr>
              <a:t> Those areas are closer to malls and large factories.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/>
          <p:nvPr>
            <p:ph type="title"/>
          </p:nvPr>
        </p:nvSpPr>
        <p:spPr>
          <a:xfrm>
            <a:off x="583775" y="489100"/>
            <a:ext cx="7742400" cy="37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300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iw" sz="3000">
                <a:latin typeface="Arial"/>
                <a:ea typeface="Arial"/>
                <a:cs typeface="Arial"/>
                <a:sym typeface="Arial"/>
              </a:rPr>
              <a:t>conclusion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74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740">
              <a:latin typeface="Arial"/>
              <a:ea typeface="Arial"/>
              <a:cs typeface="Arial"/>
              <a:sym typeface="Arial"/>
            </a:endParaRPr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❏"/>
            </a:pPr>
            <a:r>
              <a:rPr lang="iw" sz="2040">
                <a:latin typeface="Arial"/>
                <a:ea typeface="Arial"/>
                <a:cs typeface="Arial"/>
                <a:sym typeface="Arial"/>
              </a:rPr>
              <a:t>The water quality at the sampling points we presented meet the standard, with no special deviations.</a:t>
            </a:r>
            <a:endParaRPr sz="204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40">
              <a:latin typeface="Arial"/>
              <a:ea typeface="Arial"/>
              <a:cs typeface="Arial"/>
              <a:sym typeface="Arial"/>
            </a:endParaRPr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❏"/>
            </a:pPr>
            <a:r>
              <a:rPr lang="iw" sz="2040">
                <a:latin typeface="Arial"/>
                <a:ea typeface="Arial"/>
                <a:cs typeface="Arial"/>
                <a:sym typeface="Arial"/>
              </a:rPr>
              <a:t>Yet, recently ,water turbidity has risen in all sampling sites presented.</a:t>
            </a:r>
            <a:endParaRPr sz="204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40">
              <a:latin typeface="Arial"/>
              <a:ea typeface="Arial"/>
              <a:cs typeface="Arial"/>
              <a:sym typeface="Arial"/>
            </a:endParaRPr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❏"/>
            </a:pPr>
            <a:r>
              <a:rPr lang="iw" sz="2040">
                <a:latin typeface="Arial"/>
                <a:ea typeface="Arial"/>
                <a:cs typeface="Arial"/>
                <a:sym typeface="Arial"/>
              </a:rPr>
              <a:t>In places where the turbidity is high there are industrial areas, shopping centers, etc.</a:t>
            </a:r>
            <a:endParaRPr sz="204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/>
          <p:nvPr>
            <p:ph type="title"/>
          </p:nvPr>
        </p:nvSpPr>
        <p:spPr>
          <a:xfrm>
            <a:off x="350850" y="1402125"/>
            <a:ext cx="84423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latin typeface="Arial"/>
                <a:ea typeface="Arial"/>
                <a:cs typeface="Arial"/>
                <a:sym typeface="Arial"/>
              </a:rPr>
              <a:t>-The end-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>
                <a:latin typeface="Arial"/>
                <a:ea typeface="Arial"/>
                <a:cs typeface="Arial"/>
                <a:sym typeface="Arial"/>
              </a:rPr>
              <a:t>-Thank you for listening-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