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91" r:id="rId2"/>
  </p:sldMasterIdLst>
  <p:notesMasterIdLst>
    <p:notesMasterId r:id="rId51"/>
  </p:notesMasterIdLst>
  <p:handoutMasterIdLst>
    <p:handoutMasterId r:id="rId52"/>
  </p:handoutMasterIdLst>
  <p:sldIdLst>
    <p:sldId id="496" r:id="rId3"/>
    <p:sldId id="570" r:id="rId4"/>
    <p:sldId id="640" r:id="rId5"/>
    <p:sldId id="642" r:id="rId6"/>
    <p:sldId id="560" r:id="rId7"/>
    <p:sldId id="360" r:id="rId8"/>
    <p:sldId id="517" r:id="rId9"/>
    <p:sldId id="515" r:id="rId10"/>
    <p:sldId id="641" r:id="rId11"/>
    <p:sldId id="681" r:id="rId12"/>
    <p:sldId id="296" r:id="rId13"/>
    <p:sldId id="297" r:id="rId14"/>
    <p:sldId id="306" r:id="rId15"/>
    <p:sldId id="484" r:id="rId16"/>
    <p:sldId id="501" r:id="rId17"/>
    <p:sldId id="563" r:id="rId18"/>
    <p:sldId id="565" r:id="rId19"/>
    <p:sldId id="500" r:id="rId20"/>
    <p:sldId id="355" r:id="rId21"/>
    <p:sldId id="682" r:id="rId22"/>
    <p:sldId id="315" r:id="rId23"/>
    <p:sldId id="516" r:id="rId24"/>
    <p:sldId id="564" r:id="rId25"/>
    <p:sldId id="512" r:id="rId26"/>
    <p:sldId id="683" r:id="rId27"/>
    <p:sldId id="504" r:id="rId28"/>
    <p:sldId id="494" r:id="rId29"/>
    <p:sldId id="493" r:id="rId30"/>
    <p:sldId id="626" r:id="rId31"/>
    <p:sldId id="604" r:id="rId32"/>
    <p:sldId id="618" r:id="rId33"/>
    <p:sldId id="505" r:id="rId34"/>
    <p:sldId id="503" r:id="rId35"/>
    <p:sldId id="635" r:id="rId36"/>
    <p:sldId id="323" r:id="rId37"/>
    <p:sldId id="324" r:id="rId38"/>
    <p:sldId id="608" r:id="rId39"/>
    <p:sldId id="637" r:id="rId40"/>
    <p:sldId id="620" r:id="rId41"/>
    <p:sldId id="651" r:id="rId42"/>
    <p:sldId id="678" r:id="rId43"/>
    <p:sldId id="685" r:id="rId44"/>
    <p:sldId id="684" r:id="rId45"/>
    <p:sldId id="686" r:id="rId46"/>
    <p:sldId id="638" r:id="rId47"/>
    <p:sldId id="639" r:id="rId48"/>
    <p:sldId id="680" r:id="rId49"/>
    <p:sldId id="520" r:id="rId50"/>
  </p:sldIdLst>
  <p:sldSz cx="9144000" cy="6858000" type="screen4x3"/>
  <p:notesSz cx="9372600" cy="7086600"/>
  <p:defaultTextStyle>
    <a:defPPr>
      <a:defRPr lang="he-I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Calibri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Calibri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Calibri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Calibri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Calibri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Calibri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Calibri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Calibri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Calibri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2">
          <p15:clr>
            <a:srgbClr val="A4A3A4"/>
          </p15:clr>
        </p15:guide>
        <p15:guide id="2" pos="295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5A4BB"/>
    <a:srgbClr val="FF5050"/>
    <a:srgbClr val="00487E"/>
    <a:srgbClr val="CC9900"/>
    <a:srgbClr val="CCCC00"/>
    <a:srgbClr val="0CB81C"/>
    <a:srgbClr val="9EA935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16" autoAdjust="0"/>
    <p:restoredTop sz="77400" autoAdjust="0"/>
  </p:normalViewPr>
  <p:slideViewPr>
    <p:cSldViewPr>
      <p:cViewPr varScale="1">
        <p:scale>
          <a:sx n="85" d="100"/>
          <a:sy n="85" d="100"/>
        </p:scale>
        <p:origin x="1464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108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232"/>
        <p:guide pos="295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0825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0188" y="0"/>
            <a:ext cx="4060825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320C38-292A-4EAC-8313-AA42140B211C}" type="datetimeFigureOut">
              <a:rPr lang="en-US"/>
              <a:pPr>
                <a:defRPr/>
              </a:pPr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31000"/>
            <a:ext cx="406082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0188" y="6731000"/>
            <a:ext cx="406082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5904F6-7278-40AE-8865-7052DCE07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80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2413" cy="354013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8600" y="0"/>
            <a:ext cx="4062413" cy="354013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255311D-5D67-44A0-9D6A-74FB9AE9BAE5}" type="datetimeFigureOut">
              <a:rPr lang="en-US"/>
              <a:pPr>
                <a:defRPr/>
              </a:pPr>
              <a:t>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531813"/>
            <a:ext cx="3543300" cy="2657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6625" y="3365500"/>
            <a:ext cx="7499350" cy="3189288"/>
          </a:xfrm>
          <a:prstGeom prst="rect">
            <a:avLst/>
          </a:prstGeom>
        </p:spPr>
        <p:txBody>
          <a:bodyPr vert="horz" lIns="94046" tIns="47023" rIns="94046" bIns="4702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31000"/>
            <a:ext cx="4062413" cy="354013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8600" y="6731000"/>
            <a:ext cx="4062413" cy="354013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581725-45A8-4355-AA4F-05B8526A2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58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581725-45A8-4355-AA4F-05B8526A2D9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22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dirty="0"/>
              <a:t>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581725-45A8-4355-AA4F-05B8526A2D9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12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581725-45A8-4355-AA4F-05B8526A2D9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86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581725-45A8-4355-AA4F-05B8526A2D9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58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581725-45A8-4355-AA4F-05B8526A2D9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89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581725-45A8-4355-AA4F-05B8526A2D9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90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581725-45A8-4355-AA4F-05B8526A2D9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21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581725-45A8-4355-AA4F-05B8526A2D9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50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581725-45A8-4355-AA4F-05B8526A2D9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89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581725-45A8-4355-AA4F-05B8526A2D9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74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581725-45A8-4355-AA4F-05B8526A2D9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64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581725-45A8-4355-AA4F-05B8526A2D9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459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sz="2800" b="1" kern="1200" dirty="0">
              <a:solidFill>
                <a:schemeClr val="accent2"/>
              </a:solidFill>
              <a:latin typeface="Arial" pitchFamily="34" charset="0"/>
              <a:ea typeface="+mn-ea"/>
              <a:cs typeface="Calibri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581725-45A8-4355-AA4F-05B8526A2D9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568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581725-45A8-4355-AA4F-05B8526A2D9E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57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581725-45A8-4355-AA4F-05B8526A2D9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6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581725-45A8-4355-AA4F-05B8526A2D9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48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581725-45A8-4355-AA4F-05B8526A2D9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11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581725-45A8-4355-AA4F-05B8526A2D9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56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581725-45A8-4355-AA4F-05B8526A2D9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37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581725-45A8-4355-AA4F-05B8526A2D9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11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581725-45A8-4355-AA4F-05B8526A2D9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80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Water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2"/>
          <p:cNvSpPr>
            <a:spLocks noChangeShapeType="1"/>
          </p:cNvSpPr>
          <p:nvPr userDrawn="1"/>
        </p:nvSpPr>
        <p:spPr bwMode="auto">
          <a:xfrm>
            <a:off x="714375" y="1081088"/>
            <a:ext cx="80772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263173" name="Rectangle 5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85436" y="332656"/>
            <a:ext cx="4464754" cy="648072"/>
          </a:xfrm>
        </p:spPr>
        <p:txBody>
          <a:bodyPr/>
          <a:lstStyle>
            <a:lvl1pPr algn="l" rtl="0">
              <a:defRPr sz="3600">
                <a:solidFill>
                  <a:schemeClr val="bg1">
                    <a:lumMod val="25000"/>
                  </a:schemeClr>
                </a:solidFill>
                <a:cs typeface="+mj-cs"/>
              </a:defRPr>
            </a:lvl1pPr>
          </a:lstStyle>
          <a:p>
            <a:r>
              <a:rPr lang="en-US" dirty="0"/>
              <a:t>English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58B48-A31D-4DC3-B220-8A66299D118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551D7B62-E909-431E-9B93-00B6C88A47BB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7956376" y="5630849"/>
            <a:ext cx="205408" cy="1933600"/>
          </a:xfrm>
          <a:prstGeom prst="rect">
            <a:avLst/>
          </a:prstGeom>
          <a:gradFill>
            <a:gsLst>
              <a:gs pos="0">
                <a:srgbClr val="CCECFF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>
              <a:defRPr/>
            </a:pPr>
            <a:r>
              <a:rPr lang="en-US" sz="1200" b="0" dirty="0">
                <a:latin typeface="Arial" pitchFamily="34" charset="0"/>
                <a:cs typeface="Arial" pitchFamily="34" charset="0"/>
              </a:rPr>
              <a:t>Rotary Hands Across Water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49262F-6A5C-4766-9351-BB5EA02330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6039024"/>
            <a:ext cx="1933600" cy="412402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C5DA1-D0DC-4F33-A10F-755CE46011CF}" type="datetimeFigureOut">
              <a:rPr lang="en-US"/>
              <a:pPr>
                <a:defRPr/>
              </a:pPr>
              <a:t>2/15/2021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BD5EB-A883-40B5-93A6-C65E4DF2B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E6FFE-8A1E-4A8A-B15E-1FB196AB3D51}" type="datetimeFigureOut">
              <a:rPr lang="en-US"/>
              <a:pPr>
                <a:defRPr/>
              </a:pPr>
              <a:t>2/15/2021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1FA97-009E-4699-83AD-E868FBC26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45A0C-7709-4A83-8D3A-9F7DD9C6795D}" type="datetimeFigureOut">
              <a:rPr lang="en-US"/>
              <a:pPr>
                <a:defRPr/>
              </a:pPr>
              <a:t>2/15/2021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93770-D7DA-47E2-A0AB-9FA193974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CE05D-639C-4422-B80F-BB619DF428A0}" type="datetimeFigureOut">
              <a:rPr lang="en-US"/>
              <a:pPr>
                <a:defRPr/>
              </a:pPr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D6C9C-AB7A-43F8-A0DC-4C608C570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66DD8-DEEF-4A08-81EC-0E630DCA3C35}" type="datetimeFigureOut">
              <a:rPr lang="en-US"/>
              <a:pPr>
                <a:defRPr/>
              </a:pPr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D500C-1C71-473C-93BE-C3D73D805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862D6E-C9C4-42B3-A233-7176A693E9BB}" type="datetimeFigureOut">
              <a:rPr lang="en-US" smtClean="0"/>
              <a:pPr>
                <a:defRPr/>
              </a:pPr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09F46EA-7622-4458-AD4B-E645B58328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93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נשמ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58B48-A31D-4DC3-B220-8A66299D118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4C8779-D0AF-4966-A597-522E71AEA7B5}"/>
              </a:ext>
            </a:extLst>
          </p:cNvPr>
          <p:cNvSpPr txBox="1"/>
          <p:nvPr userDrawn="1"/>
        </p:nvSpPr>
        <p:spPr>
          <a:xfrm>
            <a:off x="3910929" y="6421633"/>
            <a:ext cx="13221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100" dirty="0"/>
              <a:t>Hi-Teach 2020</a:t>
            </a:r>
            <a:endParaRPr lang="he-IL" sz="1100" dirty="0"/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E5ABA2DC-5764-4E5B-9010-88B4831E05BA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7956376" y="5630849"/>
            <a:ext cx="205408" cy="1933600"/>
          </a:xfrm>
          <a:prstGeom prst="rect">
            <a:avLst/>
          </a:prstGeom>
          <a:gradFill>
            <a:gsLst>
              <a:gs pos="0">
                <a:srgbClr val="CCECFF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>
              <a:defRPr/>
            </a:pPr>
            <a:r>
              <a:rPr lang="en-US" sz="1200" b="0" dirty="0">
                <a:latin typeface="Arial" pitchFamily="34" charset="0"/>
                <a:cs typeface="Arial" pitchFamily="34" charset="0"/>
              </a:rPr>
              <a:t>Rotary Hands Across Water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753ED7-A407-4467-B9C5-EF0AD49A26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039024"/>
            <a:ext cx="1933600" cy="41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684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D0283-65A9-4D18-A39D-B7A403EF48A9}" type="datetimeFigureOut">
              <a:rPr lang="en-US"/>
              <a:pPr>
                <a:defRPr/>
              </a:pPr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FDCEB-1A9A-43D0-A528-A74FCC6E3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F837D-84B4-4C24-9BAB-47E7DF91C9F4}" type="datetimeFigureOut">
              <a:rPr lang="en-US"/>
              <a:pPr>
                <a:defRPr/>
              </a:pPr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A2394-6252-4703-8925-AC366D602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72507-97A3-4C3D-886E-A93388BA1F64}" type="datetimeFigureOut">
              <a:rPr lang="en-US"/>
              <a:pPr>
                <a:defRPr/>
              </a:pPr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1ED5C-4658-4286-B78B-A6A5B565E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E8F06-4A9B-4E83-9FF4-B9F04CA9BE7E}" type="datetimeFigureOut">
              <a:rPr lang="en-US"/>
              <a:pPr>
                <a:defRPr/>
              </a:pPr>
              <a:t>2/15/2021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863A9-6E9D-44F9-8E93-C310F4CAE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4C9F7-00A2-435F-806C-94BE6FE65709}" type="datetimeFigureOut">
              <a:rPr lang="en-US"/>
              <a:pPr>
                <a:defRPr/>
              </a:pPr>
              <a:t>2/15/2021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DEB30-07DB-4011-BB30-0BFA5CF28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A8DEA-3407-4D9A-A925-3EBFEC988F24}" type="datetimeFigureOut">
              <a:rPr lang="en-US"/>
              <a:pPr>
                <a:defRPr/>
              </a:pPr>
              <a:t>2/15/2021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1A79B-BDDD-43A4-8398-714D9DA37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3366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333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en-US"/>
            </a:b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245225"/>
            <a:ext cx="81359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sz="1400">
                <a:latin typeface="Arial" charset="0"/>
              </a:defRPr>
            </a:lvl1pPr>
          </a:lstStyle>
          <a:p>
            <a:pPr>
              <a:defRPr/>
            </a:pPr>
            <a:fld id="{41F17884-6C45-4E7D-9D04-B0C799EB0D5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1" r:id="rId1"/>
    <p:sldLayoutId id="2147484702" r:id="rId2"/>
    <p:sldLayoutId id="2147484703" r:id="rId3"/>
  </p:sldLayoutIdLst>
  <p:transition/>
  <p:txStyles>
    <p:titleStyle>
      <a:lvl1pPr algn="r" rtl="1" eaLnBrk="0" fontAlgn="base" hangingPunct="0">
        <a:spcBef>
          <a:spcPct val="0"/>
        </a:spcBef>
        <a:spcAft>
          <a:spcPct val="0"/>
        </a:spcAft>
        <a:defRPr sz="1000">
          <a:solidFill>
            <a:srgbClr val="000000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1000">
          <a:solidFill>
            <a:srgbClr val="000000"/>
          </a:solidFill>
          <a:latin typeface="Arial" pitchFamily="34" charset="0"/>
          <a:ea typeface="Calibri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1000">
          <a:solidFill>
            <a:srgbClr val="000000"/>
          </a:solidFill>
          <a:latin typeface="Arial" pitchFamily="34" charset="0"/>
          <a:ea typeface="Calibri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1000">
          <a:solidFill>
            <a:srgbClr val="000000"/>
          </a:solidFill>
          <a:latin typeface="Arial" pitchFamily="34" charset="0"/>
          <a:ea typeface="Calibri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1000">
          <a:solidFill>
            <a:srgbClr val="000000"/>
          </a:solidFill>
          <a:latin typeface="Arial" pitchFamily="34" charset="0"/>
          <a:ea typeface="Calibri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1000">
          <a:solidFill>
            <a:srgbClr val="000000"/>
          </a:solidFill>
          <a:latin typeface="Arial" pitchFamily="34" charset="0"/>
          <a:ea typeface="Calibri" pitchFamily="34" charset="0"/>
          <a:cs typeface="Arial" pitchFamily="34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1000">
          <a:solidFill>
            <a:srgbClr val="000000"/>
          </a:solidFill>
          <a:latin typeface="Arial" pitchFamily="34" charset="0"/>
          <a:ea typeface="Calibri" pitchFamily="34" charset="0"/>
          <a:cs typeface="Arial" pitchFamily="34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1000">
          <a:solidFill>
            <a:srgbClr val="000000"/>
          </a:solidFill>
          <a:latin typeface="Arial" pitchFamily="34" charset="0"/>
          <a:ea typeface="Calibri" pitchFamily="34" charset="0"/>
          <a:cs typeface="Arial" pitchFamily="34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1000">
          <a:solidFill>
            <a:srgbClr val="000000"/>
          </a:solidFill>
          <a:latin typeface="Arial" pitchFamily="34" charset="0"/>
          <a:ea typeface="Calibri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1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Calibri" pitchFamily="34" charset="0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Calibri" pitchFamily="34" charset="0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Calibri" pitchFamily="34" charset="0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Calibri" pitchFamily="34" charset="0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9944BE-950A-4A3E-AB13-B83874C36BF4}" type="datetimeFigureOut">
              <a:rPr lang="en-US"/>
              <a:pPr>
                <a:defRPr/>
              </a:pPr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315EB3-7F24-4498-BB31-7009738ED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5" r:id="rId1"/>
    <p:sldLayoutId id="2147484686" r:id="rId2"/>
    <p:sldLayoutId id="2147484687" r:id="rId3"/>
    <p:sldLayoutId id="2147484688" r:id="rId4"/>
    <p:sldLayoutId id="2147484689" r:id="rId5"/>
    <p:sldLayoutId id="2147484690" r:id="rId6"/>
    <p:sldLayoutId id="2147484691" r:id="rId7"/>
    <p:sldLayoutId id="2147484692" r:id="rId8"/>
    <p:sldLayoutId id="2147484693" r:id="rId9"/>
    <p:sldLayoutId id="2147484694" r:id="rId10"/>
    <p:sldLayoutId id="21474846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jpeg"/><Relationship Id="rId3" Type="http://schemas.openxmlformats.org/officeDocument/2006/relationships/image" Target="../media/image36.gif"/><Relationship Id="rId7" Type="http://schemas.openxmlformats.org/officeDocument/2006/relationships/image" Target="../media/image40.gif"/><Relationship Id="rId12" Type="http://schemas.openxmlformats.org/officeDocument/2006/relationships/image" Target="../media/image4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5" Type="http://schemas.openxmlformats.org/officeDocument/2006/relationships/image" Target="../media/image48.jpeg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0" Type="http://schemas.openxmlformats.org/officeDocument/2006/relationships/image" Target="../media/image56.png"/><Relationship Id="rId4" Type="http://schemas.openxmlformats.org/officeDocument/2006/relationships/image" Target="../media/image50.jpeg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v0L5lca37I&amp;list=PLVxqH1l6chYysedTo8drLIJAXuffUMDjc&amp;ab_channel=Hi-Teach" TargetMode="External"/><Relationship Id="rId7" Type="http://schemas.openxmlformats.org/officeDocument/2006/relationships/hyperlink" Target="https://ths.li/4DgXl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QjeqrLISLYU&amp;ab_channel=Hi-Teach" TargetMode="Externa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13" Type="http://schemas.openxmlformats.org/officeDocument/2006/relationships/image" Target="../media/image80.pn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12" Type="http://schemas.openxmlformats.org/officeDocument/2006/relationships/image" Target="../media/image7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eg"/><Relationship Id="rId11" Type="http://schemas.openxmlformats.org/officeDocument/2006/relationships/image" Target="../media/image78.png"/><Relationship Id="rId5" Type="http://schemas.openxmlformats.org/officeDocument/2006/relationships/image" Target="../media/image72.jpeg"/><Relationship Id="rId10" Type="http://schemas.openxmlformats.org/officeDocument/2006/relationships/image" Target="../media/image77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image" Target="../media/image89.jpeg"/><Relationship Id="rId7" Type="http://schemas.openxmlformats.org/officeDocument/2006/relationships/image" Target="../media/image9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Relationship Id="rId9" Type="http://schemas.openxmlformats.org/officeDocument/2006/relationships/image" Target="../media/image9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jpeg"/><Relationship Id="rId3" Type="http://schemas.openxmlformats.org/officeDocument/2006/relationships/image" Target="../media/image113.jpeg"/><Relationship Id="rId7" Type="http://schemas.openxmlformats.org/officeDocument/2006/relationships/image" Target="../media/image117.jpe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6.jpeg"/><Relationship Id="rId5" Type="http://schemas.openxmlformats.org/officeDocument/2006/relationships/image" Target="../media/image115.jpeg"/><Relationship Id="rId10" Type="http://schemas.openxmlformats.org/officeDocument/2006/relationships/image" Target="../media/image120.jpeg"/><Relationship Id="rId4" Type="http://schemas.openxmlformats.org/officeDocument/2006/relationships/image" Target="../media/image114.jpeg"/><Relationship Id="rId9" Type="http://schemas.openxmlformats.org/officeDocument/2006/relationships/image" Target="../media/image11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4.jpeg"/><Relationship Id="rId5" Type="http://schemas.openxmlformats.org/officeDocument/2006/relationships/image" Target="../media/image123.jpeg"/><Relationship Id="rId4" Type="http://schemas.openxmlformats.org/officeDocument/2006/relationships/image" Target="../media/image122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gif"/><Relationship Id="rId3" Type="http://schemas.openxmlformats.org/officeDocument/2006/relationships/hyperlink" Target="http://www.bermad.com/data/ww_virtual/index.html" TargetMode="External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5.png"/><Relationship Id="rId11" Type="http://schemas.openxmlformats.org/officeDocument/2006/relationships/image" Target="../media/image130.jpeg"/><Relationship Id="rId5" Type="http://schemas.openxmlformats.org/officeDocument/2006/relationships/hyperlink" Target="http://arad.co.il/" TargetMode="External"/><Relationship Id="rId10" Type="http://schemas.openxmlformats.org/officeDocument/2006/relationships/image" Target="../media/image129.jpeg"/><Relationship Id="rId4" Type="http://schemas.openxmlformats.org/officeDocument/2006/relationships/hyperlink" Target="http://www.takadu.com/" TargetMode="External"/><Relationship Id="rId9" Type="http://schemas.openxmlformats.org/officeDocument/2006/relationships/image" Target="../media/image12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5.png"/><Relationship Id="rId4" Type="http://schemas.openxmlformats.org/officeDocument/2006/relationships/image" Target="../media/image13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9.jpeg"/><Relationship Id="rId4" Type="http://schemas.openxmlformats.org/officeDocument/2006/relationships/image" Target="../media/image13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7" Type="http://schemas.openxmlformats.org/officeDocument/2006/relationships/image" Target="../media/image6.png"/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4.jpeg"/><Relationship Id="rId5" Type="http://schemas.openxmlformats.org/officeDocument/2006/relationships/image" Target="../media/image153.jpeg"/><Relationship Id="rId4" Type="http://schemas.openxmlformats.org/officeDocument/2006/relationships/image" Target="../media/image15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eg"/><Relationship Id="rId2" Type="http://schemas.openxmlformats.org/officeDocument/2006/relationships/image" Target="../media/image15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9.jpeg"/><Relationship Id="rId4" Type="http://schemas.openxmlformats.org/officeDocument/2006/relationships/image" Target="../media/image158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18" Type="http://schemas.openxmlformats.org/officeDocument/2006/relationships/image" Target="../media/image178.jpeg"/><Relationship Id="rId3" Type="http://schemas.openxmlformats.org/officeDocument/2006/relationships/image" Target="../media/image163.jpeg"/><Relationship Id="rId21" Type="http://schemas.openxmlformats.org/officeDocument/2006/relationships/image" Target="../media/image179.jpeg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17" Type="http://schemas.openxmlformats.org/officeDocument/2006/relationships/image" Target="../media/image177.png"/><Relationship Id="rId2" Type="http://schemas.openxmlformats.org/officeDocument/2006/relationships/image" Target="../media/image162.jpeg"/><Relationship Id="rId16" Type="http://schemas.openxmlformats.org/officeDocument/2006/relationships/image" Target="../media/image176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6.png"/><Relationship Id="rId11" Type="http://schemas.openxmlformats.org/officeDocument/2006/relationships/image" Target="../media/image171.jpeg"/><Relationship Id="rId5" Type="http://schemas.openxmlformats.org/officeDocument/2006/relationships/image" Target="../media/image165.jpeg"/><Relationship Id="rId15" Type="http://schemas.openxmlformats.org/officeDocument/2006/relationships/image" Target="../media/image175.png"/><Relationship Id="rId10" Type="http://schemas.openxmlformats.org/officeDocument/2006/relationships/image" Target="../media/image170.png"/><Relationship Id="rId19" Type="http://schemas.openxmlformats.org/officeDocument/2006/relationships/image" Target="../media/image105.png"/><Relationship Id="rId4" Type="http://schemas.openxmlformats.org/officeDocument/2006/relationships/image" Target="../media/image164.jpeg"/><Relationship Id="rId9" Type="http://schemas.openxmlformats.org/officeDocument/2006/relationships/image" Target="../media/image169.png"/><Relationship Id="rId14" Type="http://schemas.openxmlformats.org/officeDocument/2006/relationships/image" Target="../media/image174.gi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amnons@hi-teach.co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natan.feldman@haifa-group.com" TargetMode="External"/><Relationship Id="rId5" Type="http://schemas.openxmlformats.org/officeDocument/2006/relationships/hyperlink" Target="mailto:avifuchs@netvision.net.il" TargetMode="External"/><Relationship Id="rId4" Type="http://schemas.openxmlformats.org/officeDocument/2006/relationships/hyperlink" Target="mailto:malkielsaraby@gmail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o7Aabrr0yTs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time_continue=1&amp;v=Zjq3FkwJGU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2"/>
          <p:cNvSpPr txBox="1">
            <a:spLocks noChangeArrowheads="1"/>
          </p:cNvSpPr>
          <p:nvPr/>
        </p:nvSpPr>
        <p:spPr bwMode="auto">
          <a:xfrm rot="-5400000">
            <a:off x="418307" y="2831306"/>
            <a:ext cx="4587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rtl="1">
              <a:spcBef>
                <a:spcPct val="50000"/>
              </a:spcBef>
            </a:pP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2" y="1136994"/>
            <a:ext cx="8782868" cy="190821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he-IL" altLang="he-IL" b="1" dirty="0">
              <a:solidFill>
                <a:srgbClr val="003399"/>
              </a:solidFill>
            </a:endParaRPr>
          </a:p>
          <a:p>
            <a:pPr algn="ctr"/>
            <a:r>
              <a:rPr lang="en-US" altLang="he-IL" sz="3200" b="1" dirty="0">
                <a:solidFill>
                  <a:srgbClr val="003399"/>
                </a:solidFill>
              </a:rPr>
              <a:t>Twinning Side by Side </a:t>
            </a:r>
          </a:p>
          <a:p>
            <a:pPr algn="ctr"/>
            <a:endParaRPr lang="en-US" altLang="he-IL" sz="1600" b="1" dirty="0">
              <a:solidFill>
                <a:srgbClr val="003399"/>
              </a:solidFill>
            </a:endParaRPr>
          </a:p>
          <a:p>
            <a:pPr algn="ctr"/>
            <a:r>
              <a:rPr lang="en-US" altLang="he-IL" b="1" dirty="0">
                <a:solidFill>
                  <a:srgbClr val="003399"/>
                </a:solidFill>
              </a:rPr>
              <a:t>Develop awareness of Water and Sanitation </a:t>
            </a:r>
          </a:p>
          <a:p>
            <a:pPr algn="ctr"/>
            <a:r>
              <a:rPr lang="en-US" altLang="he-IL" b="1" dirty="0">
                <a:solidFill>
                  <a:srgbClr val="003399"/>
                </a:solidFill>
              </a:rPr>
              <a:t>Challenges and solutions, with joint STEAM education </a:t>
            </a:r>
          </a:p>
          <a:p>
            <a:pPr algn="ctr"/>
            <a:endParaRPr lang="en-US" altLang="he-IL" sz="1600" b="1" dirty="0">
              <a:solidFill>
                <a:srgbClr val="003399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EAF3CE-3C99-47B6-AFD8-5F3CCB946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5472" y="360584"/>
            <a:ext cx="503845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he-IL" sz="2800" b="1" dirty="0">
                <a:solidFill>
                  <a:srgbClr val="003399"/>
                </a:solidFill>
              </a:rPr>
              <a:t>Rotary Hands Across Water</a:t>
            </a:r>
            <a:endParaRPr lang="he-IL" altLang="he-IL" sz="2000" dirty="0">
              <a:solidFill>
                <a:srgbClr val="003399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D0CB93-D5C5-4B2F-B580-C16216BD60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56" y="203011"/>
            <a:ext cx="3425489" cy="730595"/>
          </a:xfrm>
          <a:prstGeom prst="rect">
            <a:avLst/>
          </a:prstGeom>
        </p:spPr>
      </p:pic>
      <p:pic>
        <p:nvPicPr>
          <p:cNvPr id="9" name="Picture 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A2EFA720-7A1B-46DB-89D5-A87F0E72C2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539" y="3172127"/>
            <a:ext cx="3617786" cy="17687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EFE979-FB2D-422E-8425-0490471FE32C}"/>
              </a:ext>
            </a:extLst>
          </p:cNvPr>
          <p:cNvSpPr txBox="1"/>
          <p:nvPr/>
        </p:nvSpPr>
        <p:spPr>
          <a:xfrm>
            <a:off x="2087176" y="4941168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Visiting PRI </a:t>
            </a:r>
            <a:r>
              <a:rPr lang="en-US" sz="1600" b="1" dirty="0" err="1"/>
              <a:t>Rassin</a:t>
            </a:r>
            <a:r>
              <a:rPr lang="en-US" sz="1600" b="1" dirty="0"/>
              <a:t>  “Take it to the world”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B7C97C47-42BB-404C-A54D-EF056387B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3481" y="5697197"/>
            <a:ext cx="2489385" cy="83099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he-IL" sz="1600" b="1" dirty="0">
                <a:solidFill>
                  <a:srgbClr val="003399"/>
                </a:solidFill>
              </a:rPr>
              <a:t>Dr. Amnon Shefi </a:t>
            </a:r>
          </a:p>
          <a:p>
            <a:pPr algn="ctr"/>
            <a:r>
              <a:rPr lang="en-US" altLang="he-IL" sz="1600">
                <a:solidFill>
                  <a:srgbClr val="003399"/>
                </a:solidFill>
              </a:rPr>
              <a:t>Feb 2021</a:t>
            </a:r>
          </a:p>
          <a:p>
            <a:pPr algn="ctr"/>
            <a:r>
              <a:rPr lang="en-US" altLang="he-IL" sz="1400">
                <a:solidFill>
                  <a:srgbClr val="003399"/>
                </a:solidFill>
              </a:rPr>
              <a:t>  </a:t>
            </a:r>
            <a:r>
              <a:rPr lang="en-US" altLang="he-IL" sz="1600" b="1" dirty="0">
                <a:solidFill>
                  <a:srgbClr val="003399"/>
                </a:solidFill>
              </a:rPr>
              <a:t>Hi-Teach  </a:t>
            </a:r>
            <a:endParaRPr lang="he-IL" altLang="he-IL" sz="24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9514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 txBox="1">
            <a:spLocks noChangeArrowheads="1"/>
          </p:cNvSpPr>
          <p:nvPr/>
        </p:nvSpPr>
        <p:spPr bwMode="auto">
          <a:xfrm>
            <a:off x="467544" y="0"/>
            <a:ext cx="820891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/>
            <a:r>
              <a:rPr lang="en-US" sz="2400" b="1" dirty="0">
                <a:solidFill>
                  <a:srgbClr val="003366"/>
                </a:solidFill>
              </a:rPr>
              <a:t>Typical Curricular Relevance examples</a:t>
            </a:r>
            <a:endParaRPr lang="en-US" sz="1600" dirty="0">
              <a:solidFill>
                <a:srgbClr val="00336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7B7667-10CC-4330-888A-998D0E991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268760"/>
            <a:ext cx="4077852" cy="5301207"/>
          </a:xfrm>
          <a:prstGeom prst="rect">
            <a:avLst/>
          </a:prstGeom>
          <a:ln w="28575">
            <a:solidFill>
              <a:schemeClr val="bg1">
                <a:lumMod val="2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F54FE5-2AFF-40D3-820D-EF797224773D}"/>
              </a:ext>
            </a:extLst>
          </p:cNvPr>
          <p:cNvSpPr txBox="1"/>
          <p:nvPr/>
        </p:nvSpPr>
        <p:spPr>
          <a:xfrm>
            <a:off x="5267305" y="1859339"/>
            <a:ext cx="34321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Curricular relevance is defined by local school faculty.</a:t>
            </a:r>
          </a:p>
          <a:p>
            <a:endParaRPr lang="en-US" dirty="0"/>
          </a:p>
          <a:p>
            <a:r>
              <a:rPr lang="en-US" dirty="0"/>
              <a:t>Hi-Teach provides guidance.</a:t>
            </a:r>
          </a:p>
          <a:p>
            <a:endParaRPr lang="en-US" dirty="0"/>
          </a:p>
          <a:p>
            <a:r>
              <a:rPr lang="en-US" dirty="0"/>
              <a:t>Bridging between local industry, utilities, academia and schools</a:t>
            </a:r>
          </a:p>
          <a:p>
            <a:endParaRPr lang="en-US" dirty="0"/>
          </a:p>
          <a:p>
            <a:r>
              <a:rPr lang="en-US" dirty="0"/>
              <a:t>&lt;&lt; Table: Example STEAM relevance identified in Israel.  </a:t>
            </a:r>
          </a:p>
        </p:txBody>
      </p:sp>
    </p:spTree>
    <p:extLst>
      <p:ext uri="{BB962C8B-B14F-4D97-AF65-F5344CB8AC3E}">
        <p14:creationId xmlns:p14="http://schemas.microsoft.com/office/powerpoint/2010/main" val="105977328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235189"/>
            <a:ext cx="8709710" cy="449806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83568" y="260648"/>
            <a:ext cx="7701037" cy="576064"/>
          </a:xfrm>
          <a:prstGeom prst="rect">
            <a:avLst/>
          </a:prstGeom>
        </p:spPr>
        <p:txBody>
          <a:bodyPr/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/>
                </a:solidFill>
                <a:latin typeface="Arial" pitchFamily="34" charset="0"/>
                <a:ea typeface="+mn-ea"/>
                <a:cs typeface="Calibri" pitchFamily="34" charset="0"/>
              </a:rPr>
              <a:t>Global water crisis</a:t>
            </a:r>
          </a:p>
        </p:txBody>
      </p:sp>
    </p:spTree>
    <p:extLst>
      <p:ext uri="{BB962C8B-B14F-4D97-AF65-F5344CB8AC3E}">
        <p14:creationId xmlns:p14="http://schemas.microsoft.com/office/powerpoint/2010/main" val="246403176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908720"/>
            <a:ext cx="751011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ssistant SemiBold" panose="00000700000000000000" pitchFamily="2" charset="-79"/>
                <a:cs typeface="Assistant SemiBold" panose="00000700000000000000" pitchFamily="2" charset="-79"/>
              </a:rPr>
              <a:t>85%  People in dry areas.</a:t>
            </a:r>
            <a:endParaRPr lang="he-IL" sz="2000" dirty="0">
              <a:latin typeface="Assistant SemiBold" panose="00000700000000000000" pitchFamily="2" charset="-79"/>
              <a:cs typeface="Assistant SemiBold" panose="00000700000000000000" pitchFamily="2" charset="-79"/>
            </a:endParaRP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Assistant SemiBold" panose="00000700000000000000" pitchFamily="2" charset="-79"/>
                <a:cs typeface="Assistant SemiBold" panose="00000700000000000000" pitchFamily="2" charset="-79"/>
              </a:rPr>
              <a:t>783 million without clean, safe water. 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ssistant SemiBold" panose="00000700000000000000" pitchFamily="2" charset="-79"/>
                <a:cs typeface="Assistant SemiBold" panose="00000700000000000000" pitchFamily="2" charset="-79"/>
              </a:rPr>
              <a:t>2.5 billion without proper sanitation.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>
                <a:latin typeface="Assistant SemiBold" panose="00000700000000000000" pitchFamily="2" charset="-79"/>
                <a:cs typeface="Assistant SemiBold" panose="00000700000000000000" pitchFamily="2" charset="-79"/>
              </a:rPr>
              <a:t>More people have cellphones than toilets.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ssistant SemiBold" panose="00000700000000000000" pitchFamily="2" charset="-79"/>
                <a:cs typeface="Assistant SemiBold" panose="00000700000000000000" pitchFamily="2" charset="-79"/>
              </a:rPr>
              <a:t>6-8 million lost annually to lack of clean water.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Arial" charset="0"/>
                <a:ea typeface="Calibri" pitchFamily="34" charset="0"/>
                <a:cs typeface="Assistant SemiBold" panose="00000700000000000000" pitchFamily="2" charset="-79"/>
              </a:rPr>
              <a:t>15% of tap water in America with health violations</a:t>
            </a:r>
            <a:endParaRPr lang="he-IL" sz="1400" b="1" dirty="0">
              <a:latin typeface="Arial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3568" y="260648"/>
            <a:ext cx="7701037" cy="576064"/>
          </a:xfrm>
          <a:prstGeom prst="rect">
            <a:avLst/>
          </a:prstGeom>
        </p:spPr>
        <p:txBody>
          <a:bodyPr/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/>
                </a:solidFill>
                <a:latin typeface="Arial" pitchFamily="34" charset="0"/>
                <a:ea typeface="+mn-ea"/>
                <a:cs typeface="Calibri" pitchFamily="34" charset="0"/>
              </a:rPr>
              <a:t>Dry global facts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C5CEC6-871A-4BFE-A58E-23FB69288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48586"/>
            <a:ext cx="3843644" cy="25624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8F174C-F6BE-4F64-9F97-3F3C0A18F7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848585"/>
            <a:ext cx="3469452" cy="256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1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39552" y="260648"/>
            <a:ext cx="8208912" cy="1368152"/>
          </a:xfrm>
          <a:prstGeom prst="rect">
            <a:avLst/>
          </a:prstGeom>
        </p:spPr>
        <p:txBody>
          <a:bodyPr/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/>
                </a:solidFill>
                <a:latin typeface="Arial" pitchFamily="34" charset="0"/>
                <a:ea typeface="+mn-ea"/>
                <a:cs typeface="Calibri" pitchFamily="34" charset="0"/>
              </a:rPr>
              <a:t>Water footprints examples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916833"/>
            <a:ext cx="2592287" cy="17281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9842538">
            <a:off x="981810" y="2513465"/>
            <a:ext cx="2313528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en-GB" sz="3600" b="1" dirty="0">
                <a:solidFill>
                  <a:srgbClr val="FF0000"/>
                </a:solidFill>
                <a:latin typeface="Arial" charset="0"/>
                <a:ea typeface="Calibri" pitchFamily="34" charset="0"/>
                <a:cs typeface="Calibri" pitchFamily="34" charset="0"/>
              </a:rPr>
              <a:t>50 Litres</a:t>
            </a:r>
            <a:endParaRPr lang="en-US" sz="3600" b="1" dirty="0">
              <a:solidFill>
                <a:srgbClr val="FF0000"/>
              </a:solidFill>
              <a:latin typeface="Arial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916832"/>
            <a:ext cx="2776703" cy="17281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9842538">
            <a:off x="5279434" y="2384900"/>
            <a:ext cx="2671052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en-GB" sz="3600" b="1" dirty="0">
                <a:solidFill>
                  <a:srgbClr val="FF0000"/>
                </a:solidFill>
                <a:latin typeface="Arial" charset="0"/>
                <a:ea typeface="Calibri" pitchFamily="34" charset="0"/>
                <a:cs typeface="Calibri" pitchFamily="34" charset="0"/>
              </a:rPr>
              <a:t>1260 Litres</a:t>
            </a:r>
            <a:endParaRPr lang="en-US" sz="3600" b="1" dirty="0">
              <a:solidFill>
                <a:srgbClr val="FF0000"/>
              </a:solidFill>
              <a:latin typeface="Arial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3933056"/>
            <a:ext cx="2664296" cy="21259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9842538">
            <a:off x="714875" y="4796511"/>
            <a:ext cx="3109913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en-GB" sz="3600" b="1" dirty="0">
                <a:solidFill>
                  <a:srgbClr val="FF0000"/>
                </a:solidFill>
                <a:latin typeface="Arial" charset="0"/>
                <a:ea typeface="Calibri" pitchFamily="34" charset="0"/>
                <a:cs typeface="Calibri" pitchFamily="34" charset="0"/>
              </a:rPr>
              <a:t>15,000 Litres</a:t>
            </a:r>
            <a:endParaRPr lang="en-US" sz="3600" b="1" dirty="0">
              <a:solidFill>
                <a:srgbClr val="FF0000"/>
              </a:solidFill>
              <a:latin typeface="Arial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3933056"/>
            <a:ext cx="2738797" cy="20540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9842538">
            <a:off x="4951651" y="4625241"/>
            <a:ext cx="3292870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Arial" charset="0"/>
                <a:ea typeface="Calibri" pitchFamily="34" charset="0"/>
                <a:cs typeface="Calibri" pitchFamily="34" charset="0"/>
              </a:rPr>
              <a:t>17,200 Litres!!</a:t>
            </a:r>
            <a:endParaRPr lang="en-US" sz="3600" b="1" dirty="0">
              <a:solidFill>
                <a:srgbClr val="FF0000"/>
              </a:solidFill>
              <a:latin typeface="Arial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97806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 txBox="1">
            <a:spLocks noChangeArrowheads="1"/>
          </p:cNvSpPr>
          <p:nvPr/>
        </p:nvSpPr>
        <p:spPr bwMode="auto">
          <a:xfrm>
            <a:off x="755576" y="404664"/>
            <a:ext cx="8496944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he-IL" sz="2400" b="1" dirty="0">
              <a:solidFill>
                <a:srgbClr val="00206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5576" y="1213321"/>
            <a:ext cx="8093979" cy="111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Calibri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Calibri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Calibri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Calibri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Calibri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Calibri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Calibri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Calibri" pitchFamily="34" charset="0"/>
              </a:defRPr>
            </a:lvl9pPr>
          </a:lstStyle>
          <a:p>
            <a:pPr marL="342900" indent="-342900" algn="ctr">
              <a:spcBef>
                <a:spcPct val="20000"/>
              </a:spcBef>
              <a:defRPr/>
            </a:pPr>
            <a:r>
              <a:rPr lang="en-US" sz="1600" dirty="0"/>
              <a:t>Israel borders on the desert, water shortage drives innovation</a:t>
            </a:r>
            <a:endParaRPr lang="en-US" sz="1050" dirty="0"/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1600" b="1" dirty="0"/>
              <a:t>Hands Across Water is an education Innovation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1600" dirty="0"/>
          </a:p>
          <a:p>
            <a:pPr marL="342900" indent="-342900" algn="ctr">
              <a:spcBef>
                <a:spcPct val="20000"/>
              </a:spcBef>
              <a:defRPr/>
            </a:pPr>
            <a:endParaRPr lang="en-US" sz="1600" b="1" dirty="0"/>
          </a:p>
        </p:txBody>
      </p:sp>
      <p:pic>
        <p:nvPicPr>
          <p:cNvPr id="23" name="Picture 4" descr="http://images.nationalgeographic.com/wpf/media-live/photos/000/128/cache/crete-satellite_12828_600x4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4968" y="2324931"/>
            <a:ext cx="4694064" cy="3492593"/>
          </a:xfrm>
          <a:prstGeom prst="rect">
            <a:avLst/>
          </a:prstGeom>
          <a:noFill/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2137272" y="277446"/>
            <a:ext cx="4824536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he-IL" sz="3200" b="1" dirty="0">
                <a:solidFill>
                  <a:schemeClr val="accent2"/>
                </a:solidFill>
              </a:rPr>
              <a:t>Water Shortage Culture</a:t>
            </a:r>
          </a:p>
        </p:txBody>
      </p:sp>
    </p:spTree>
    <p:extLst>
      <p:ext uri="{BB962C8B-B14F-4D97-AF65-F5344CB8AC3E}">
        <p14:creationId xmlns:p14="http://schemas.microsoft.com/office/powerpoint/2010/main" val="261678197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807048" y="260648"/>
            <a:ext cx="794141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e-IL" sz="4400" dirty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</a:rPr>
              <a:t>Israeli Water Innovation</a:t>
            </a:r>
            <a:endParaRPr lang="en-US" altLang="he-IL" sz="3600" b="1" dirty="0">
              <a:solidFill>
                <a:schemeClr val="accent2"/>
              </a:solidFill>
            </a:endParaRPr>
          </a:p>
        </p:txBody>
      </p:sp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214312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827584" y="3789040"/>
            <a:ext cx="4320480" cy="1368152"/>
            <a:chOff x="1185867" y="4071942"/>
            <a:chExt cx="2386001" cy="648077"/>
          </a:xfrm>
        </p:grpSpPr>
        <p:pic>
          <p:nvPicPr>
            <p:cNvPr id="10" name="Picture 3" descr="C:\Users\Amnon\Desktop\ממטרה 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867" y="4071942"/>
              <a:ext cx="631821" cy="648077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1" name="Picture 4" descr="C:\Users\Amnon\Desktop\ממטרה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918" y="4071943"/>
              <a:ext cx="642942" cy="642942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2" name="Picture 5" descr="C:\Users\Amnon\Desktop\ממטרה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60" y="4071942"/>
              <a:ext cx="562124" cy="642942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3" name="Picture 6" descr="C:\Users\Amnon\Desktop\ממטרה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926" y="4071942"/>
              <a:ext cx="642942" cy="642942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</p:pic>
      </p:grpSp>
      <p:pic>
        <p:nvPicPr>
          <p:cNvPr id="1026" name="Picture 2" descr="C:\Users\Amnon\Desktop\Picture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412776"/>
            <a:ext cx="2048482" cy="2016224"/>
          </a:xfrm>
          <a:prstGeom prst="rect">
            <a:avLst/>
          </a:prstGeom>
          <a:noFill/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5431071" y="1412776"/>
            <a:ext cx="359759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>
                <a:solidFill>
                  <a:schemeClr val="accent2"/>
                </a:solidFill>
              </a:rPr>
              <a:t>Reclamation</a:t>
            </a:r>
          </a:p>
          <a:p>
            <a:r>
              <a:rPr lang="en-US" altLang="he-IL" sz="2400" b="1" dirty="0">
                <a:solidFill>
                  <a:schemeClr val="accent2"/>
                </a:solidFill>
              </a:rPr>
              <a:t>Desalination</a:t>
            </a:r>
          </a:p>
          <a:p>
            <a:r>
              <a:rPr lang="en-US" altLang="he-IL" sz="2400" b="1" dirty="0">
                <a:solidFill>
                  <a:schemeClr val="accent2"/>
                </a:solidFill>
              </a:rPr>
              <a:t>Effective irrigation</a:t>
            </a:r>
          </a:p>
          <a:p>
            <a:r>
              <a:rPr lang="en-US" altLang="he-IL" sz="2400" b="1" dirty="0">
                <a:solidFill>
                  <a:schemeClr val="accent2"/>
                </a:solidFill>
              </a:rPr>
              <a:t>Leak prevention</a:t>
            </a:r>
          </a:p>
          <a:p>
            <a:endParaRPr lang="en-US" altLang="he-IL" sz="2400" b="1" dirty="0">
              <a:solidFill>
                <a:schemeClr val="accent2"/>
              </a:solidFill>
            </a:endParaRPr>
          </a:p>
          <a:p>
            <a:r>
              <a:rPr lang="en-US" altLang="he-IL" sz="2400" b="1" dirty="0">
                <a:solidFill>
                  <a:schemeClr val="accent2"/>
                </a:solidFill>
              </a:rPr>
              <a:t>Broad applications Proper management</a:t>
            </a:r>
          </a:p>
          <a:p>
            <a:endParaRPr lang="en-US" altLang="he-IL" sz="2400" b="1" dirty="0">
              <a:solidFill>
                <a:schemeClr val="accent2"/>
              </a:solidFill>
            </a:endParaRPr>
          </a:p>
          <a:p>
            <a:endParaRPr lang="en-US" altLang="he-IL" sz="2400" b="1" dirty="0">
              <a:solidFill>
                <a:schemeClr val="accent2"/>
              </a:solidFill>
            </a:endParaRPr>
          </a:p>
          <a:p>
            <a:r>
              <a:rPr lang="en-US" altLang="he-IL" sz="2400" b="1" dirty="0">
                <a:solidFill>
                  <a:schemeClr val="accent2"/>
                </a:solidFill>
              </a:rPr>
              <a:t>Education </a:t>
            </a:r>
          </a:p>
          <a:p>
            <a:r>
              <a:rPr lang="en-US" altLang="he-IL" b="1" dirty="0">
                <a:solidFill>
                  <a:schemeClr val="accent2"/>
                </a:solidFill>
              </a:rPr>
              <a:t>A dialog with the  future</a:t>
            </a:r>
          </a:p>
        </p:txBody>
      </p:sp>
    </p:spTree>
    <p:extLst>
      <p:ext uri="{BB962C8B-B14F-4D97-AF65-F5344CB8AC3E}">
        <p14:creationId xmlns:p14="http://schemas.microsoft.com/office/powerpoint/2010/main" val="182721253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97768" y="355709"/>
            <a:ext cx="874846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Water Innovation STEAM </a:t>
            </a:r>
            <a:endParaRPr lang="en-US" altLang="he-IL" sz="3600" b="1" dirty="0">
              <a:solidFill>
                <a:schemeClr val="accent2"/>
              </a:solidFill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683568" y="1284286"/>
            <a:ext cx="7499100" cy="70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Multidisciplinary education combining</a:t>
            </a:r>
          </a:p>
          <a:p>
            <a:pPr algn="ctr"/>
            <a:r>
              <a:rPr lang="en-US" sz="2000" dirty="0">
                <a:solidFill>
                  <a:schemeClr val="accent2"/>
                </a:solidFill>
              </a:rPr>
              <a:t>Science, Technology, Engineering, Art, Math</a:t>
            </a:r>
          </a:p>
          <a:p>
            <a:pPr algn="ctr"/>
            <a:r>
              <a:rPr lang="en-US" sz="2000" dirty="0">
                <a:solidFill>
                  <a:schemeClr val="accent2"/>
                </a:solidFill>
              </a:rPr>
              <a:t>Based on water innovation</a:t>
            </a:r>
            <a:endParaRPr lang="he-IL" sz="2000" dirty="0">
              <a:solidFill>
                <a:schemeClr val="accent2"/>
              </a:solidFill>
            </a:endParaRPr>
          </a:p>
        </p:txBody>
      </p:sp>
      <p:pic>
        <p:nvPicPr>
          <p:cNvPr id="17" name="Picture 9" descr="6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622952"/>
            <a:ext cx="3074056" cy="230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3C4167-59EE-4B79-ABC3-1ECEEAD35B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2622952"/>
            <a:ext cx="1512168" cy="23011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EC730C-92AB-4F84-8BD2-D9B145444F5B}"/>
              </a:ext>
            </a:extLst>
          </p:cNvPr>
          <p:cNvSpPr txBox="1"/>
          <p:nvPr/>
        </p:nvSpPr>
        <p:spPr>
          <a:xfrm>
            <a:off x="1835696" y="5373216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book “Let there be water” serves as a textbook</a:t>
            </a:r>
          </a:p>
        </p:txBody>
      </p:sp>
    </p:spTree>
    <p:extLst>
      <p:ext uri="{BB962C8B-B14F-4D97-AF65-F5344CB8AC3E}">
        <p14:creationId xmlns:p14="http://schemas.microsoft.com/office/powerpoint/2010/main" val="143785773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807048" y="260648"/>
            <a:ext cx="794141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Cross Cultural Education</a:t>
            </a:r>
            <a:endParaRPr lang="en-US" altLang="he-IL" sz="3600" b="1" dirty="0">
              <a:solidFill>
                <a:schemeClr val="accent2"/>
              </a:solidFill>
            </a:endParaRPr>
          </a:p>
        </p:txBody>
      </p:sp>
      <p:pic>
        <p:nvPicPr>
          <p:cNvPr id="7" name="Picture 2" descr="C:\Users\Amnon\Desktop\מצגות מתורגמות לערבית.jpg">
            <a:extLst>
              <a:ext uri="{FF2B5EF4-FFF2-40B4-BE49-F238E27FC236}">
                <a16:creationId xmlns:a16="http://schemas.microsoft.com/office/drawing/2014/main" id="{B30A56B6-4D4D-45A4-926C-3891FFC77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521695"/>
            <a:ext cx="4834694" cy="306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mnon\Documents\Hi-Teach\Running Projects\Water\תוכן\מצגות מתורגמות לערבית\הנחיות לניסוי חקר בבאר האנטילית - מתורגמת לערבית 13-1-21\Slide1.JPG">
            <a:extLst>
              <a:ext uri="{FF2B5EF4-FFF2-40B4-BE49-F238E27FC236}">
                <a16:creationId xmlns:a16="http://schemas.microsoft.com/office/drawing/2014/main" id="{E2F44703-A33E-4EB4-BC74-56424B7BA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439" y="1943984"/>
            <a:ext cx="3960043" cy="297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mnon\Documents\Hi-Teach\Running Projects\Water\תוכן\מצגות מתורגמות לערבית\הנחיות לניסוי חקר בבאר האנטילית - מתורגמת לערבית 13-1-21\Slide8.JPG">
            <a:extLst>
              <a:ext uri="{FF2B5EF4-FFF2-40B4-BE49-F238E27FC236}">
                <a16:creationId xmlns:a16="http://schemas.microsoft.com/office/drawing/2014/main" id="{9A20B8C3-0BC4-4003-AD90-92D42582D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6184" y="3323354"/>
            <a:ext cx="4241763" cy="318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16978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29658" y="428107"/>
            <a:ext cx="858916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accent2"/>
                </a:solidFill>
              </a:rPr>
              <a:t>Project Based Learning: Research home use and savings </a:t>
            </a:r>
          </a:p>
        </p:txBody>
      </p:sp>
      <p:pic>
        <p:nvPicPr>
          <p:cNvPr id="4" name="Picture 7" descr="toilet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2893" y="1545431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7643813" y="2420888"/>
            <a:ext cx="15001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en-US" sz="1400" b="0" dirty="0">
                <a:solidFill>
                  <a:schemeClr val="tx1"/>
                </a:solidFill>
              </a:rPr>
              <a:t>Save on toilet water flush</a:t>
            </a:r>
          </a:p>
        </p:txBody>
      </p:sp>
      <p:pic>
        <p:nvPicPr>
          <p:cNvPr id="6" name="Picture 14" descr="hascham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1531938"/>
            <a:ext cx="820738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036548" y="2606751"/>
            <a:ext cx="15806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sz="1400" b="0" dirty="0">
                <a:solidFill>
                  <a:schemeClr val="tx1"/>
                </a:solidFill>
              </a:rPr>
              <a:t>Water conservers</a:t>
            </a:r>
          </a:p>
        </p:txBody>
      </p:sp>
      <p:pic>
        <p:nvPicPr>
          <p:cNvPr id="8" name="Picture 17" descr="pru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0" y="1500188"/>
            <a:ext cx="71437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977312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9163" y="1357313"/>
            <a:ext cx="11493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098586" y="2637529"/>
            <a:ext cx="12398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US" sz="1400" dirty="0"/>
              <a:t>Reduce pressure</a:t>
            </a:r>
            <a:endParaRPr lang="en-US" sz="1400" b="0" dirty="0"/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8" y="1357313"/>
            <a:ext cx="9048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32901" y="2529985"/>
            <a:ext cx="9412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sz="1400" dirty="0"/>
              <a:t>Shut tight</a:t>
            </a:r>
            <a:endParaRPr lang="en-US" sz="1400" b="0" dirty="0">
              <a:solidFill>
                <a:schemeClr val="tx1"/>
              </a:solidFill>
            </a:endParaRPr>
          </a:p>
        </p:txBody>
      </p:sp>
      <p:pic>
        <p:nvPicPr>
          <p:cNvPr id="13" name="Picture 10" descr="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9931" y="4066950"/>
            <a:ext cx="70326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6" descr="berez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8618" y="4066950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8" descr="image018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8368" y="4066950"/>
            <a:ext cx="90487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6295509" y="5715000"/>
            <a:ext cx="20983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sz="1400" b="0" dirty="0">
                <a:solidFill>
                  <a:schemeClr val="tx1"/>
                </a:solidFill>
              </a:rPr>
              <a:t>Water the garden wisely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429000"/>
            <a:ext cx="363378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285750" y="5857875"/>
            <a:ext cx="3571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US" sz="1400" dirty="0"/>
              <a:t>Educate and Create awareness</a:t>
            </a:r>
            <a:endParaRPr lang="en-US" sz="1400" b="0" dirty="0">
              <a:solidFill>
                <a:schemeClr val="tx1"/>
              </a:solidFill>
            </a:endParaRPr>
          </a:p>
        </p:txBody>
      </p:sp>
      <p:grpSp>
        <p:nvGrpSpPr>
          <p:cNvPr id="19" name="Group 23"/>
          <p:cNvGrpSpPr>
            <a:grpSpLocks/>
          </p:cNvGrpSpPr>
          <p:nvPr/>
        </p:nvGrpSpPr>
        <p:grpSpPr bwMode="auto">
          <a:xfrm>
            <a:off x="5636313" y="1661215"/>
            <a:ext cx="2104039" cy="1253313"/>
            <a:chOff x="3726174" y="3643313"/>
            <a:chExt cx="2104039" cy="1253312"/>
          </a:xfrm>
        </p:grpSpPr>
        <p:pic>
          <p:nvPicPr>
            <p:cNvPr id="20" name="Picture 11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5201" y="3643313"/>
              <a:ext cx="839787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3726174" y="4619626"/>
              <a:ext cx="210403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en-US" sz="1200" dirty="0"/>
                <a:t>Take care</a:t>
              </a:r>
              <a:r>
                <a:rPr lang="en-US" sz="1200" b="0" dirty="0">
                  <a:solidFill>
                    <a:schemeClr val="tx1"/>
                  </a:solidFill>
                </a:rPr>
                <a:t> during a car wash</a:t>
              </a:r>
            </a:p>
          </p:txBody>
        </p:sp>
        <p:pic>
          <p:nvPicPr>
            <p:cNvPr id="22" name="Picture 2" descr="C:\Users\Amnon\Desktop\חוסכים במים בשטיפת רכב.jp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1925" y="3643314"/>
              <a:ext cx="876300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3971925" y="3643314"/>
              <a:ext cx="1643063" cy="857250"/>
            </a:xfrm>
            <a:prstGeom prst="rect">
              <a:avLst/>
            </a:prstGeom>
            <a:noFill/>
            <a:ln w="38100" algn="ctr">
              <a:solidFill>
                <a:srgbClr val="3737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rtl="1">
                <a:lnSpc>
                  <a:spcPct val="85000"/>
                </a:lnSpc>
              </a:pPr>
              <a:endParaRPr lang="en-US" dirty="0"/>
            </a:p>
          </p:txBody>
        </p:sp>
      </p:grp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5792291" y="3469256"/>
            <a:ext cx="3286125" cy="2245744"/>
          </a:xfrm>
          <a:prstGeom prst="rect">
            <a:avLst/>
          </a:prstGeom>
          <a:noFill/>
          <a:ln w="5715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 rtl="1">
              <a:lnSpc>
                <a:spcPct val="85000"/>
              </a:lnSpc>
            </a:pPr>
            <a:endParaRPr lang="en-US" dirty="0"/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2117725" y="1285875"/>
            <a:ext cx="1285875" cy="1928813"/>
          </a:xfrm>
          <a:prstGeom prst="rect">
            <a:avLst/>
          </a:prstGeom>
          <a:noFill/>
          <a:ln w="5715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 rtl="1">
              <a:lnSpc>
                <a:spcPct val="85000"/>
              </a:lnSpc>
            </a:pPr>
            <a:endParaRPr lang="en-US" dirty="0"/>
          </a:p>
        </p:txBody>
      </p:sp>
      <p:pic>
        <p:nvPicPr>
          <p:cNvPr id="26" name="Picture 26" descr="C:\Users\Amnon\Desktop\דליפת-מים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0" y="3429000"/>
            <a:ext cx="16430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3929063" y="4643438"/>
            <a:ext cx="9286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US" sz="1400" dirty="0"/>
              <a:t>Stop Leaks</a:t>
            </a:r>
            <a:endParaRPr lang="en-US" sz="1400" b="0" dirty="0">
              <a:solidFill>
                <a:schemeClr val="tx1"/>
              </a:solidFill>
            </a:endParaRPr>
          </a:p>
        </p:txBody>
      </p:sp>
      <p:pic>
        <p:nvPicPr>
          <p:cNvPr id="28" name="Picture 28" descr="C:\Users\Amnon\Desktop\דליפה-2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4572000"/>
            <a:ext cx="8461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4000500" y="3429000"/>
            <a:ext cx="1643063" cy="2286000"/>
          </a:xfrm>
          <a:prstGeom prst="rect">
            <a:avLst/>
          </a:prstGeom>
          <a:noFill/>
          <a:ln w="5715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 rtl="1">
              <a:lnSpc>
                <a:spcPct val="8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5479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2103438" y="857250"/>
            <a:ext cx="5348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endParaRPr lang="en-US" dirty="0"/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914227" y="400725"/>
            <a:ext cx="78342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he-IL" sz="3200" b="1" dirty="0">
                <a:solidFill>
                  <a:schemeClr val="accent2"/>
                </a:solidFill>
              </a:rPr>
              <a:t>Sea water desalination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55660" y="2612272"/>
            <a:ext cx="601789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From the Technion labs to broad implementation</a:t>
            </a:r>
          </a:p>
          <a:p>
            <a:endParaRPr lang="he-IL" dirty="0"/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 flipH="1">
            <a:off x="1310669" y="1416835"/>
            <a:ext cx="6480720" cy="1295400"/>
            <a:chOff x="1403648" y="5157192"/>
            <a:chExt cx="6984776" cy="1296144"/>
          </a:xfrm>
        </p:grpSpPr>
        <p:pic>
          <p:nvPicPr>
            <p:cNvPr id="29" name="Picture 4" descr="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157192"/>
              <a:ext cx="2088232" cy="906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" name="Group 14"/>
            <p:cNvGrpSpPr>
              <a:grpSpLocks/>
            </p:cNvGrpSpPr>
            <p:nvPr/>
          </p:nvGrpSpPr>
          <p:grpSpPr bwMode="auto">
            <a:xfrm>
              <a:off x="2771800" y="5157192"/>
              <a:ext cx="5472608" cy="939800"/>
              <a:chOff x="418483" y="5736464"/>
              <a:chExt cx="5501085" cy="940486"/>
            </a:xfrm>
          </p:grpSpPr>
          <p:pic>
            <p:nvPicPr>
              <p:cNvPr id="38" name="Picture 11" descr="0610200804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2375" y="5736465"/>
                <a:ext cx="1192213" cy="923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" name="Picture 12" descr="06102008040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8483" y="5736464"/>
                <a:ext cx="1198562" cy="923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8" descr="06102008033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9458" y="5736464"/>
                <a:ext cx="1268630" cy="9137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9" descr="1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6601" y="5736464"/>
                <a:ext cx="2312967" cy="940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1" name="Rectangle 9"/>
            <p:cNvSpPr/>
            <p:nvPr/>
          </p:nvSpPr>
          <p:spPr bwMode="auto">
            <a:xfrm>
              <a:off x="5940578" y="5157192"/>
              <a:ext cx="2303389" cy="935574"/>
            </a:xfrm>
            <a:prstGeom prst="rect">
              <a:avLst/>
            </a:prstGeom>
            <a:noFill/>
            <a:ln w="28575" cap="flat" cmpd="sng" algn="ctr">
              <a:solidFill>
                <a:schemeClr val="bg1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en-US" dirty="0">
                <a:cs typeface="Arial" pitchFamily="34" charset="0"/>
              </a:endParaRPr>
            </a:p>
          </p:txBody>
        </p:sp>
        <p:sp>
          <p:nvSpPr>
            <p:cNvPr id="32" name="Rectangle 10"/>
            <p:cNvSpPr/>
            <p:nvPr/>
          </p:nvSpPr>
          <p:spPr bwMode="auto">
            <a:xfrm>
              <a:off x="5003983" y="5157192"/>
              <a:ext cx="936595" cy="935574"/>
            </a:xfrm>
            <a:prstGeom prst="rect">
              <a:avLst/>
            </a:prstGeom>
            <a:noFill/>
            <a:ln w="28575" cap="flat" cmpd="sng" algn="ctr">
              <a:solidFill>
                <a:schemeClr val="bg1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en-US" dirty="0">
                <a:cs typeface="Arial" pitchFamily="34" charset="0"/>
              </a:endParaRPr>
            </a:p>
          </p:txBody>
        </p:sp>
        <p:sp>
          <p:nvSpPr>
            <p:cNvPr id="33" name="Rectangle 11"/>
            <p:cNvSpPr/>
            <p:nvPr/>
          </p:nvSpPr>
          <p:spPr bwMode="auto">
            <a:xfrm>
              <a:off x="3708624" y="5157192"/>
              <a:ext cx="1295358" cy="935574"/>
            </a:xfrm>
            <a:prstGeom prst="rect">
              <a:avLst/>
            </a:prstGeom>
            <a:noFill/>
            <a:ln w="28575" cap="flat" cmpd="sng" algn="ctr">
              <a:solidFill>
                <a:schemeClr val="bg1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en-US" dirty="0">
                <a:cs typeface="Arial" pitchFamily="34" charset="0"/>
              </a:endParaRPr>
            </a:p>
          </p:txBody>
        </p:sp>
        <p:sp>
          <p:nvSpPr>
            <p:cNvPr id="34" name="Rectangle 12"/>
            <p:cNvSpPr/>
            <p:nvPr/>
          </p:nvSpPr>
          <p:spPr bwMode="auto">
            <a:xfrm>
              <a:off x="2772029" y="5157192"/>
              <a:ext cx="936595" cy="935574"/>
            </a:xfrm>
            <a:prstGeom prst="rect">
              <a:avLst/>
            </a:prstGeom>
            <a:noFill/>
            <a:ln w="28575" cap="flat" cmpd="sng" algn="ctr">
              <a:solidFill>
                <a:schemeClr val="bg1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en-US" dirty="0">
                <a:cs typeface="Arial" pitchFamily="34" charset="0"/>
              </a:endParaRPr>
            </a:p>
          </p:txBody>
        </p:sp>
        <p:sp>
          <p:nvSpPr>
            <p:cNvPr id="35" name="Rectangle 13"/>
            <p:cNvSpPr/>
            <p:nvPr/>
          </p:nvSpPr>
          <p:spPr bwMode="auto">
            <a:xfrm>
              <a:off x="1403648" y="5157192"/>
              <a:ext cx="1368381" cy="935574"/>
            </a:xfrm>
            <a:prstGeom prst="rect">
              <a:avLst/>
            </a:prstGeom>
            <a:noFill/>
            <a:ln w="28575" cap="flat" cmpd="sng" algn="ctr">
              <a:solidFill>
                <a:schemeClr val="bg1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en-US" dirty="0">
                <a:cs typeface="Arial" pitchFamily="34" charset="0"/>
              </a:endParaRPr>
            </a:p>
          </p:txBody>
        </p:sp>
        <p:sp>
          <p:nvSpPr>
            <p:cNvPr id="36" name="Right Arrow 11"/>
            <p:cNvSpPr>
              <a:spLocks noChangeArrowheads="1"/>
            </p:cNvSpPr>
            <p:nvPr/>
          </p:nvSpPr>
          <p:spPr bwMode="auto">
            <a:xfrm rot="10800000">
              <a:off x="1403648" y="5949280"/>
              <a:ext cx="6840760" cy="504056"/>
            </a:xfrm>
            <a:prstGeom prst="rightArrow">
              <a:avLst>
                <a:gd name="adj1" fmla="val 50000"/>
                <a:gd name="adj2" fmla="val 50013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en-US" dirty="0">
                <a:cs typeface="Arial" pitchFamily="34" charset="0"/>
              </a:endParaRPr>
            </a:p>
          </p:txBody>
        </p:sp>
        <p:sp>
          <p:nvSpPr>
            <p:cNvPr id="37" name="TextBox 36"/>
            <p:cNvSpPr txBox="1">
              <a:spLocks noChangeArrowheads="1"/>
            </p:cNvSpPr>
            <p:nvPr/>
          </p:nvSpPr>
          <p:spPr bwMode="auto">
            <a:xfrm>
              <a:off x="1403648" y="6021288"/>
              <a:ext cx="69847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/>
              <a:r>
                <a:rPr lang="en-US" sz="1600" dirty="0"/>
                <a:t>From membrane to lessons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CA10EA9-B97B-47A8-88FF-95BCFF64B685}"/>
              </a:ext>
            </a:extLst>
          </p:cNvPr>
          <p:cNvGrpSpPr/>
          <p:nvPr/>
        </p:nvGrpSpPr>
        <p:grpSpPr>
          <a:xfrm>
            <a:off x="395536" y="3238401"/>
            <a:ext cx="8567509" cy="3176458"/>
            <a:chOff x="467544" y="1905800"/>
            <a:chExt cx="8567509" cy="3176458"/>
          </a:xfrm>
        </p:grpSpPr>
        <p:pic>
          <p:nvPicPr>
            <p:cNvPr id="44" name="Picture 2" descr="C:\Users\Amnon\Documents\Hi-Teach\Running Projects\Water\תמונות וסרטון מהמתקן באשקלון\תמונות מאשקלון - Copy\Ashkelon (Custom).jpg">
              <a:extLst>
                <a:ext uri="{FF2B5EF4-FFF2-40B4-BE49-F238E27FC236}">
                  <a16:creationId xmlns:a16="http://schemas.microsoft.com/office/drawing/2014/main" id="{335D8FFA-DDD1-4AB7-9FD3-7F8CD44A5D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2919" y="1915268"/>
              <a:ext cx="3512134" cy="1480955"/>
            </a:xfrm>
            <a:prstGeom prst="rect">
              <a:avLst/>
            </a:prstGeom>
            <a:noFill/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934CEB16-B048-4FE4-9621-EA994C814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544" y="1905800"/>
              <a:ext cx="5650702" cy="3176458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4AF6A5A-04BC-4D07-82E5-02AA43E7B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8246" y="3396224"/>
              <a:ext cx="2916807" cy="1685860"/>
            </a:xfrm>
            <a:prstGeom prst="rect">
              <a:avLst/>
            </a:prstGeom>
          </p:spPr>
        </p:pic>
      </p:grpSp>
      <p:pic>
        <p:nvPicPr>
          <p:cNvPr id="47" name="Picture 46" descr="C:\Users\Amnon\Desktop\tecchnion logo 4.jpg">
            <a:extLst>
              <a:ext uri="{FF2B5EF4-FFF2-40B4-BE49-F238E27FC236}">
                <a16:creationId xmlns:a16="http://schemas.microsoft.com/office/drawing/2014/main" id="{89DFD650-2D46-43B8-ABC3-3F6776F38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515" y="3297876"/>
            <a:ext cx="560727" cy="803758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840" y="250048"/>
            <a:ext cx="5661212" cy="648072"/>
          </a:xfrm>
        </p:spPr>
        <p:txBody>
          <a:bodyPr/>
          <a:lstStyle/>
          <a:p>
            <a:r>
              <a:rPr lang="en-US" sz="3200" b="1" kern="1200" dirty="0">
                <a:solidFill>
                  <a:srgbClr val="003366"/>
                </a:solidFill>
                <a:latin typeface="Arial" pitchFamily="34" charset="0"/>
                <a:ea typeface="+mn-ea"/>
                <a:cs typeface="Calibri" pitchFamily="34" charset="0"/>
              </a:rPr>
              <a:t>Twinning Side by Side</a:t>
            </a:r>
            <a:endParaRPr lang="he-IL" sz="3200" b="1" kern="1200" dirty="0">
              <a:solidFill>
                <a:srgbClr val="003366"/>
              </a:solidFill>
              <a:latin typeface="Arial" pitchFamily="34" charset="0"/>
              <a:ea typeface="+mn-ea"/>
              <a:cs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C2A4C3-E139-4751-9218-2BE204DFAA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484784"/>
            <a:ext cx="3336789" cy="25025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D2D152-8F66-4281-A12C-123226FCE3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105360"/>
            <a:ext cx="3336789" cy="25025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DC3BAE-3446-4E2B-A28D-8681A3B209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262849"/>
            <a:ext cx="1692633" cy="635271"/>
          </a:xfrm>
          <a:prstGeom prst="rect">
            <a:avLst/>
          </a:prstGeom>
          <a:noFill/>
          <a:ln w="2857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</p:spPr>
      </p:pic>
      <p:pic>
        <p:nvPicPr>
          <p:cNvPr id="7" name="Picture 2" descr="C:\Users\user\Desktop\נשמו\תכנים\hi-teach logo.jpg">
            <a:extLst>
              <a:ext uri="{FF2B5EF4-FFF2-40B4-BE49-F238E27FC236}">
                <a16:creationId xmlns:a16="http://schemas.microsoft.com/office/drawing/2014/main" id="{A3A950F2-1B8C-4673-A321-B4653AA7C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707" y="250048"/>
            <a:ext cx="518670" cy="64807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0358B25B-6E0F-4755-A12D-3328ACA8F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0484" y="1736812"/>
            <a:ext cx="511256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Calibri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Calibri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Calibri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Calibri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Calibri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Calibri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Calibri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Calibri" pitchFamily="34" charset="0"/>
              </a:defRPr>
            </a:lvl9pPr>
          </a:lstStyle>
          <a:p>
            <a:pPr marL="342900" indent="-342900" algn="ctr">
              <a:spcBef>
                <a:spcPct val="20000"/>
              </a:spcBef>
              <a:defRPr/>
            </a:pPr>
            <a:r>
              <a:rPr lang="en-US" dirty="0"/>
              <a:t>Lunching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b="1" dirty="0"/>
              <a:t>The Rotary Hands Across Water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b="1" dirty="0"/>
              <a:t>School twinning Program.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b="1" dirty="0"/>
              <a:t>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dirty="0"/>
              <a:t>A collaboration of schools around the world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dirty="0"/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To promote awareness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Of Water &amp; Sanitation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challenge and the available solutions</a:t>
            </a:r>
            <a:endParaRPr lang="en-US" sz="2000" b="1" dirty="0">
              <a:solidFill>
                <a:schemeClr val="bg1">
                  <a:lumMod val="2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76055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D1003905-8CCC-41DC-82C9-FF5A85418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29305"/>
            <a:ext cx="7514974" cy="4208766"/>
          </a:xfrm>
          <a:prstGeom prst="rect">
            <a:avLst/>
          </a:prstGeom>
        </p:spPr>
      </p:pic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2103438" y="857250"/>
            <a:ext cx="5348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endParaRPr lang="en-US" dirty="0"/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914227" y="400725"/>
            <a:ext cx="78342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he-IL" sz="3200" b="1" dirty="0">
                <a:solidFill>
                  <a:schemeClr val="accent2"/>
                </a:solidFill>
              </a:rPr>
              <a:t>Virtual 360 visits to water facilities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F3C43C-606D-4ABD-AFFF-D519FE0B743C}"/>
              </a:ext>
            </a:extLst>
          </p:cNvPr>
          <p:cNvSpPr txBox="1"/>
          <p:nvPr/>
        </p:nvSpPr>
        <p:spPr>
          <a:xfrm>
            <a:off x="2103438" y="1040606"/>
            <a:ext cx="5087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is a VR 360  video, look around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126DE1-ED1D-4FE8-8356-1EBD429272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195" t="21797" r="9275" b="18648"/>
          <a:stretch/>
        </p:blipFill>
        <p:spPr>
          <a:xfrm>
            <a:off x="6948264" y="1916832"/>
            <a:ext cx="2004195" cy="27519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93CC85-A3FE-416E-A63F-0440F19B0532}"/>
              </a:ext>
            </a:extLst>
          </p:cNvPr>
          <p:cNvSpPr txBox="1"/>
          <p:nvPr/>
        </p:nvSpPr>
        <p:spPr>
          <a:xfrm>
            <a:off x="3491880" y="5616368"/>
            <a:ext cx="1694181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6"/>
              </a:rPr>
              <a:t>2. Virtual Tour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8C3FB3-FB67-460B-9286-EECFA9B14913}"/>
              </a:ext>
            </a:extLst>
          </p:cNvPr>
          <p:cNvSpPr txBox="1"/>
          <p:nvPr/>
        </p:nvSpPr>
        <p:spPr>
          <a:xfrm>
            <a:off x="5838225" y="5589240"/>
            <a:ext cx="2420617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7"/>
              </a:rPr>
              <a:t>3. Embedded Task Room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D2E744-77E2-4773-A729-5047C520DC88}"/>
              </a:ext>
            </a:extLst>
          </p:cNvPr>
          <p:cNvSpPr txBox="1"/>
          <p:nvPr/>
        </p:nvSpPr>
        <p:spPr>
          <a:xfrm>
            <a:off x="782320" y="5616368"/>
            <a:ext cx="1694181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1. Introduction</a:t>
            </a:r>
            <a:r>
              <a:rPr lang="en-US" sz="14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963ED6-3749-400B-849A-229E02E08E1F}"/>
              </a:ext>
            </a:extLst>
          </p:cNvPr>
          <p:cNvSpPr txBox="1"/>
          <p:nvPr/>
        </p:nvSpPr>
        <p:spPr>
          <a:xfrm>
            <a:off x="1790303" y="6157118"/>
            <a:ext cx="5087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Click the links</a:t>
            </a:r>
          </a:p>
        </p:txBody>
      </p:sp>
    </p:spTree>
    <p:extLst>
      <p:ext uri="{BB962C8B-B14F-4D97-AF65-F5344CB8AC3E}">
        <p14:creationId xmlns:p14="http://schemas.microsoft.com/office/powerpoint/2010/main" val="106353680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843808" y="352918"/>
            <a:ext cx="5112568" cy="720080"/>
          </a:xfrm>
          <a:prstGeom prst="rect">
            <a:avLst/>
          </a:prstGeom>
        </p:spPr>
        <p:txBody>
          <a:bodyPr/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sz="3200" b="1" dirty="0">
                <a:solidFill>
                  <a:schemeClr val="accent2"/>
                </a:solidFill>
                <a:latin typeface="Arial" pitchFamily="34" charset="0"/>
                <a:ea typeface="+mn-ea"/>
                <a:cs typeface="Calibri" pitchFamily="34" charset="0"/>
              </a:rPr>
              <a:t>Wastewater reclamation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4859791"/>
            <a:ext cx="82291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/>
            <a:r>
              <a:rPr lang="en-US" dirty="0">
                <a:latin typeface="Assistant SemiBold" panose="00000700000000000000" pitchFamily="2" charset="-79"/>
                <a:ea typeface="Calibri" pitchFamily="34" charset="0"/>
                <a:cs typeface="Assistant SemiBold" panose="00000700000000000000" pitchFamily="2" charset="-79"/>
              </a:rPr>
              <a:t>Clouse to </a:t>
            </a:r>
            <a:r>
              <a:rPr lang="en-GB" dirty="0">
                <a:latin typeface="Assistant SemiBold" panose="00000700000000000000" pitchFamily="2" charset="-79"/>
                <a:ea typeface="Calibri" pitchFamily="34" charset="0"/>
                <a:cs typeface="Assistant SemiBold" panose="00000700000000000000" pitchFamily="2" charset="-79"/>
              </a:rPr>
              <a:t>90% of wastewater</a:t>
            </a:r>
            <a:r>
              <a:rPr lang="en-US" dirty="0">
                <a:latin typeface="Assistant SemiBold" panose="00000700000000000000" pitchFamily="2" charset="-79"/>
                <a:ea typeface="Calibri" pitchFamily="34" charset="0"/>
                <a:cs typeface="Assistant SemiBold" panose="00000700000000000000" pitchFamily="2" charset="-79"/>
              </a:rPr>
              <a:t> in Israel is reclaimed, </a:t>
            </a:r>
            <a:endParaRPr lang="he-IL" dirty="0">
              <a:latin typeface="Assistant SemiBold" panose="00000700000000000000" pitchFamily="2" charset="-79"/>
              <a:ea typeface="Calibri" pitchFamily="34" charset="0"/>
              <a:cs typeface="Assistant SemiBold" panose="00000700000000000000" pitchFamily="2" charset="-79"/>
            </a:endParaRPr>
          </a:p>
          <a:p>
            <a:pPr rtl="0"/>
            <a:r>
              <a:rPr lang="en-US" dirty="0">
                <a:latin typeface="Assistant SemiBold" panose="00000700000000000000" pitchFamily="2" charset="-79"/>
                <a:ea typeface="Calibri" pitchFamily="34" charset="0"/>
                <a:cs typeface="Assistant SemiBold" panose="00000700000000000000" pitchFamily="2" charset="-79"/>
              </a:rPr>
              <a:t>stored in reservoir </a:t>
            </a:r>
            <a:r>
              <a:rPr lang="en-GB" dirty="0">
                <a:latin typeface="Assistant SemiBold" panose="00000700000000000000" pitchFamily="2" charset="-79"/>
                <a:ea typeface="Calibri" pitchFamily="34" charset="0"/>
                <a:cs typeface="Assistant SemiBold" panose="00000700000000000000" pitchFamily="2" charset="-79"/>
              </a:rPr>
              <a:t>during winter for summer irrigation </a:t>
            </a:r>
          </a:p>
          <a:p>
            <a:pPr rtl="0"/>
            <a:r>
              <a:rPr lang="en-GB" dirty="0">
                <a:latin typeface="Assistant SemiBold" panose="00000700000000000000" pitchFamily="2" charset="-79"/>
                <a:ea typeface="Calibri" pitchFamily="34" charset="0"/>
                <a:cs typeface="Assistant SemiBold" panose="00000700000000000000" pitchFamily="2" charset="-79"/>
              </a:rPr>
              <a:t>via a dedicated purple supply system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0BA569-090E-4EB3-A5A9-3E6DD459F51E}"/>
              </a:ext>
            </a:extLst>
          </p:cNvPr>
          <p:cNvSpPr txBox="1"/>
          <p:nvPr/>
        </p:nvSpPr>
        <p:spPr>
          <a:xfrm>
            <a:off x="325084" y="4296450"/>
            <a:ext cx="568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Jerusalem wastewater treatment plant</a:t>
            </a:r>
          </a:p>
        </p:txBody>
      </p:sp>
      <p:pic>
        <p:nvPicPr>
          <p:cNvPr id="1026" name="Picture 2" descr="Image result for â«××××¤× ××  ×§×××××â¬â">
            <a:extLst>
              <a:ext uri="{FF2B5EF4-FFF2-40B4-BE49-F238E27FC236}">
                <a16:creationId xmlns:a16="http://schemas.microsoft.com/office/drawing/2014/main" id="{182F6710-BD3F-425D-837B-A31EEC065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5297" y="1883968"/>
            <a:ext cx="3158704" cy="218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68C95B-1437-40D7-A372-1716017B5C62}"/>
              </a:ext>
            </a:extLst>
          </p:cNvPr>
          <p:cNvSpPr txBox="1"/>
          <p:nvPr/>
        </p:nvSpPr>
        <p:spPr>
          <a:xfrm>
            <a:off x="5733383" y="4162622"/>
            <a:ext cx="3421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Reclaimed water reservoir and  supply system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B18205-E9DD-41F8-9ADF-9377C9A30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31" y="1898210"/>
            <a:ext cx="5477103" cy="2173453"/>
          </a:xfrm>
          <a:prstGeom prst="rect">
            <a:avLst/>
          </a:prstGeom>
        </p:spPr>
      </p:pic>
      <p:pic>
        <p:nvPicPr>
          <p:cNvPr id="3" name="Picture 2" descr="Image result for ‫השקיה בקולחים‬‎">
            <a:extLst>
              <a:ext uri="{FF2B5EF4-FFF2-40B4-BE49-F238E27FC236}">
                <a16:creationId xmlns:a16="http://schemas.microsoft.com/office/drawing/2014/main" id="{E41F3EF0-715E-40D0-B163-45C7B56D9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91" y="4859791"/>
            <a:ext cx="1381458" cy="104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65966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77363" y="349496"/>
            <a:ext cx="748883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he-IL" sz="2800" b="1" dirty="0">
                <a:solidFill>
                  <a:schemeClr val="accent2"/>
                </a:solidFill>
              </a:rPr>
              <a:t>Water Supply Systems</a:t>
            </a:r>
            <a:endParaRPr lang="he-IL" altLang="he-IL" sz="2800" b="1" dirty="0">
              <a:solidFill>
                <a:schemeClr val="accent2"/>
              </a:solidFill>
            </a:endParaRPr>
          </a:p>
        </p:txBody>
      </p:sp>
      <p:pic>
        <p:nvPicPr>
          <p:cNvPr id="3077" name="Picture 5" descr="C:\Users\Amnon\Documents\Hi-Teach\Running Projects\Water\תוכן\מערכת המים הארצית\מפת מתקני המים של ישראל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268760"/>
            <a:ext cx="2731992" cy="5256584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947599" y="1268760"/>
            <a:ext cx="1968217" cy="5255858"/>
            <a:chOff x="1091615" y="1431504"/>
            <a:chExt cx="1968217" cy="5255858"/>
          </a:xfrm>
        </p:grpSpPr>
        <p:pic>
          <p:nvPicPr>
            <p:cNvPr id="3080" name="Picture 8" descr="C:\Users\Amnon\Documents\Hi-Teach\Running Projects\Water\תשע''ב 2011-12\בתי ספר\בתי ספר תשע''ב\רעננה רועי קלין\נתיבות ורעננה בנס ציונה וחולדה\תחנת שאיבה קו חמישי\דחוס מאוד\שסתום אל חוזר NRV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615" y="3789040"/>
              <a:ext cx="1968217" cy="1476164"/>
            </a:xfrm>
            <a:prstGeom prst="rect">
              <a:avLst/>
            </a:prstGeom>
            <a:noFill/>
          </p:spPr>
        </p:pic>
        <p:pic>
          <p:nvPicPr>
            <p:cNvPr id="3081" name="Picture 9" descr="C:\Users\Amnon\Documents\Hi-Teach\Running Projects\Water\תשע''ב 2011-12\בתי ספר\בתי ספר תשע''ב\רעננה רועי קלין\נתיבות ורעננה בנס ציונה וחולדה\תחנת שאיבה קו חמישי\דחוס מאוד\מיקום הצמשאבה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431504"/>
              <a:ext cx="1944216" cy="2592288"/>
            </a:xfrm>
            <a:prstGeom prst="rect">
              <a:avLst/>
            </a:prstGeom>
            <a:noFill/>
          </p:spPr>
        </p:pic>
        <p:pic>
          <p:nvPicPr>
            <p:cNvPr id="3082" name="Picture 10" descr="C:\Users\Amnon\Documents\Hi-Teach\Running Projects\Water\תשע''ב 2011-12\בתי ספר\בתי ספר תשע''ב\רעננה רועי קלין\נתיבות ורעננה בנס ציונה וחולדה\תחנת שאיבה קו חמישי\דחוס מאוד\18032012097המגוף הראשי, מהגדולים בעולם מסוגו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5229199"/>
              <a:ext cx="1944216" cy="1458163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947599" y="1268760"/>
            <a:ext cx="1968217" cy="55399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en-US" sz="1000" dirty="0"/>
              <a:t>Visit the new 82” water pipe to Jerusalem and the surrounding Jewish and Arab towns</a:t>
            </a:r>
          </a:p>
        </p:txBody>
      </p:sp>
      <p:pic>
        <p:nvPicPr>
          <p:cNvPr id="3076" name="Picture 4" descr="C:\Users\Amnon\Documents\Hi-Teach\Running Projects\Water\תוכן\מערכת המים הארצית\מערך הובלת המים החדש של מקורות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0184" y="1268760"/>
            <a:ext cx="3782296" cy="3024336"/>
          </a:xfrm>
          <a:prstGeom prst="rect">
            <a:avLst/>
          </a:prstGeom>
          <a:noFill/>
        </p:spPr>
      </p:pic>
      <p:pic>
        <p:nvPicPr>
          <p:cNvPr id="3075" name="Picture 3" descr="C:\Users\Amnon\Documents\Hi-Teach\Running Projects\Water\תוכן\מערכת המים הארצית\חתך גובה של המוביל הארצי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293096"/>
            <a:ext cx="3976995" cy="223224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004048" y="6037838"/>
            <a:ext cx="2414144" cy="41549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en-US" sz="1050" dirty="0"/>
              <a:t>Elevation cross section of Water Line from the sea of Galilee to the Negev</a:t>
            </a:r>
          </a:p>
        </p:txBody>
      </p:sp>
      <p:pic>
        <p:nvPicPr>
          <p:cNvPr id="16" name="Picture 9" descr="C:\Users\Amnon\Desktop\נתיבות ורעננה בנס ציונה וחולדה\דיזל חולדה\1803201211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1224136" cy="93610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148064" y="2060848"/>
            <a:ext cx="1224136" cy="230832"/>
          </a:xfrm>
          <a:prstGeom prst="rect">
            <a:avLst/>
          </a:prstGeom>
          <a:solidFill>
            <a:srgbClr val="65A4BB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he-IL" sz="900" dirty="0"/>
              <a:t>דיזל חולדה ההיסטורי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65591593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348" y="371656"/>
            <a:ext cx="84160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STEAM based on wastewater reclamation</a:t>
            </a:r>
            <a:endParaRPr lang="he-IL" sz="2800" b="1" dirty="0">
              <a:solidFill>
                <a:schemeClr val="accent2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4E9E20-884F-487B-BB50-5887365BD437}"/>
              </a:ext>
            </a:extLst>
          </p:cNvPr>
          <p:cNvGrpSpPr/>
          <p:nvPr/>
        </p:nvGrpSpPr>
        <p:grpSpPr>
          <a:xfrm>
            <a:off x="293720" y="1680224"/>
            <a:ext cx="8373859" cy="4114363"/>
            <a:chOff x="293720" y="1680224"/>
            <a:chExt cx="8373859" cy="4114363"/>
          </a:xfrm>
        </p:grpSpPr>
        <p:sp>
          <p:nvSpPr>
            <p:cNvPr id="3" name="TextBox 2"/>
            <p:cNvSpPr txBox="1"/>
            <p:nvPr/>
          </p:nvSpPr>
          <p:spPr>
            <a:xfrm>
              <a:off x="5670551" y="5447388"/>
              <a:ext cx="299702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</a:rPr>
                <a:t>Microorganisms lab</a:t>
              </a:r>
              <a:endParaRPr lang="he-IL" sz="1600" dirty="0">
                <a:solidFill>
                  <a:schemeClr val="tx2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21555" y="5447388"/>
              <a:ext cx="1394389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</a:rPr>
                <a:t>Plant visit</a:t>
              </a:r>
              <a:endParaRPr lang="he-IL" sz="1600" dirty="0">
                <a:solidFill>
                  <a:schemeClr val="tx2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B5402E5-17E3-4F8F-B5EB-6512A8B01883}"/>
                </a:ext>
              </a:extLst>
            </p:cNvPr>
            <p:cNvSpPr txBox="1"/>
            <p:nvPr/>
          </p:nvSpPr>
          <p:spPr>
            <a:xfrm>
              <a:off x="381348" y="5456033"/>
              <a:ext cx="228282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dirty="0">
                  <a:solidFill>
                    <a:schemeClr val="tx2"/>
                  </a:solidFill>
                </a:rPr>
                <a:t>Long term soil impact</a:t>
              </a:r>
              <a:endParaRPr lang="he-IL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91F1CA8-F3A5-40C2-828F-BC1B8CD9DE67}"/>
                </a:ext>
              </a:extLst>
            </p:cNvPr>
            <p:cNvGrpSpPr/>
            <p:nvPr/>
          </p:nvGrpSpPr>
          <p:grpSpPr>
            <a:xfrm>
              <a:off x="293720" y="1680224"/>
              <a:ext cx="8238720" cy="3710823"/>
              <a:chOff x="293720" y="1680224"/>
              <a:chExt cx="8238720" cy="3710823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40F006A-53A5-4EAB-B253-FEE03742E221}"/>
                  </a:ext>
                </a:extLst>
              </p:cNvPr>
              <p:cNvGrpSpPr/>
              <p:nvPr/>
            </p:nvGrpSpPr>
            <p:grpSpPr>
              <a:xfrm>
                <a:off x="5586761" y="1688412"/>
                <a:ext cx="2945679" cy="1950109"/>
                <a:chOff x="5947689" y="1681051"/>
                <a:chExt cx="2716934" cy="1908581"/>
              </a:xfrm>
            </p:grpSpPr>
            <p:pic>
              <p:nvPicPr>
                <p:cNvPr id="2" name="תמונה 1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78195" y="1681051"/>
                  <a:ext cx="2051720" cy="1521237"/>
                </a:xfrm>
                <a:prstGeom prst="rect">
                  <a:avLst/>
                </a:prstGeom>
              </p:spPr>
            </p:pic>
            <p:pic>
              <p:nvPicPr>
                <p:cNvPr id="18" name="Picture 7" descr="Capture_00001"/>
                <p:cNvPicPr preferRelativeResize="0">
                  <a:picLocks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27702" y="2939213"/>
                  <a:ext cx="933032" cy="646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" name="Picture 6" descr="Capture_00015"/>
                <p:cNvPicPr preferRelativeResize="0">
                  <a:picLocks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5947689" y="2962575"/>
                  <a:ext cx="856560" cy="627057"/>
                </a:xfrm>
                <a:prstGeom prst="rect">
                  <a:avLst/>
                </a:prstGeom>
              </p:spPr>
            </p:pic>
            <p:pic>
              <p:nvPicPr>
                <p:cNvPr id="14" name="Picture 20" descr="5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6825208" y="2948851"/>
                  <a:ext cx="905748" cy="627057"/>
                </a:xfrm>
                <a:prstGeom prst="rect">
                  <a:avLst/>
                </a:prstGeom>
              </p:spPr>
            </p:pic>
            <p:pic>
              <p:nvPicPr>
                <p:cNvPr id="16" name="Picture 8" descr="11"/>
                <p:cNvPicPr preferRelativeResize="0">
                  <a:picLocks noChangeArrowheads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71009" y="2294188"/>
                  <a:ext cx="893614" cy="7005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" name="Picture 11" descr="Capture_00008"/>
                <p:cNvPicPr>
                  <a:picLocks noChangeAspect="1" noChangeArrowheads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61963" y="1695569"/>
                  <a:ext cx="902660" cy="6270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2" name="Picture 4" descr="C:\Users\user\Desktop\סיור\אסף\20150203_102709.jpg">
                <a:extLst>
                  <a:ext uri="{FF2B5EF4-FFF2-40B4-BE49-F238E27FC236}">
                    <a16:creationId xmlns:a16="http://schemas.microsoft.com/office/drawing/2014/main" id="{BD237C4E-9AF3-42A5-AB9B-40CB782E66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5566" t="17955" r="-588" b="-787"/>
              <a:stretch/>
            </p:blipFill>
            <p:spPr bwMode="auto">
              <a:xfrm>
                <a:off x="2539960" y="1680224"/>
                <a:ext cx="3130591" cy="1944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F59D2C29-9192-43F8-98E8-1177DBC6B0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401" y="1680224"/>
                <a:ext cx="2208751" cy="2066823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8DA604E9-BB4C-40F0-87BD-8221C882DC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3720" y="3638521"/>
                <a:ext cx="2346356" cy="1752526"/>
              </a:xfrm>
              <a:prstGeom prst="rect">
                <a:avLst/>
              </a:prstGeom>
            </p:spPr>
          </p:pic>
          <p:pic>
            <p:nvPicPr>
              <p:cNvPr id="24" name="Picture 2" descr="C:\Users\user\Desktop\סיור\אסף\20150203_110214.jpg">
                <a:extLst>
                  <a:ext uri="{FF2B5EF4-FFF2-40B4-BE49-F238E27FC236}">
                    <a16:creationId xmlns:a16="http://schemas.microsoft.com/office/drawing/2014/main" id="{FDD559BE-2514-41F2-95D1-831DF06B1D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4953" y="3638523"/>
                <a:ext cx="3115599" cy="17525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62A3824-0B56-490F-9585-17E2C9C01091}"/>
                  </a:ext>
                </a:extLst>
              </p:cNvPr>
              <p:cNvGrpSpPr/>
              <p:nvPr/>
            </p:nvGrpSpPr>
            <p:grpSpPr>
              <a:xfrm>
                <a:off x="5670551" y="3642306"/>
                <a:ext cx="2857791" cy="1726603"/>
                <a:chOff x="5974306" y="3811086"/>
                <a:chExt cx="2686428" cy="1436247"/>
              </a:xfrm>
            </p:grpSpPr>
            <p:pic>
              <p:nvPicPr>
                <p:cNvPr id="7" name="Picture 2" descr="C:\Users\Amnon\Documents\Hi-Teach\Running Projects\Water\תוכן\מצגות תום\טיפול בשפכים\Bacterial Growth1.png"/>
                <p:cNvPicPr>
                  <a:picLocks noChangeAspect="1" noChangeArrowheads="1"/>
                </p:cNvPicPr>
                <p:nvPr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5974306" y="3811086"/>
                  <a:ext cx="2686428" cy="14362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91A6B87-755C-440E-B03A-950C8E4F6069}"/>
                    </a:ext>
                  </a:extLst>
                </p:cNvPr>
                <p:cNvSpPr txBox="1"/>
                <p:nvPr/>
              </p:nvSpPr>
              <p:spPr>
                <a:xfrm>
                  <a:off x="6669103" y="4789078"/>
                  <a:ext cx="1016093" cy="358426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100" dirty="0"/>
                    <a:t>Sludge growth curve</a:t>
                  </a:r>
                  <a:endParaRPr lang="he-IL" sz="1100" dirty="0"/>
                </a:p>
              </p:txBody>
            </p:sp>
          </p:grp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9DB5579-0C3B-45C3-A94D-E10E1CEC8C6C}"/>
              </a:ext>
            </a:extLst>
          </p:cNvPr>
          <p:cNvSpPr txBox="1"/>
          <p:nvPr/>
        </p:nvSpPr>
        <p:spPr>
          <a:xfrm>
            <a:off x="539552" y="5931185"/>
            <a:ext cx="5303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Projects in Biology, Chemistry, Ecology, Physics </a:t>
            </a:r>
          </a:p>
        </p:txBody>
      </p:sp>
    </p:spTree>
    <p:extLst>
      <p:ext uri="{BB962C8B-B14F-4D97-AF65-F5344CB8AC3E}">
        <p14:creationId xmlns:p14="http://schemas.microsoft.com/office/powerpoint/2010/main" val="173230894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user\Desktop\נשמו\תמונות\מערכת המים בכפס\מגדל המים\20150106_1240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96" y="1591925"/>
            <a:ext cx="1677561" cy="305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2727" y="341771"/>
            <a:ext cx="8597745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STEAM </a:t>
            </a:r>
            <a:r>
              <a:rPr lang="en-US" sz="2400" b="1" dirty="0">
                <a:solidFill>
                  <a:schemeClr val="accent2"/>
                </a:solidFill>
              </a:rPr>
              <a:t>based on laws of physics in water pumping </a:t>
            </a:r>
            <a:br>
              <a:rPr lang="en-US" sz="2400" b="1" dirty="0">
                <a:solidFill>
                  <a:schemeClr val="accent2"/>
                </a:solidFill>
              </a:rPr>
            </a:b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15" name="תמונה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5018" y="3299894"/>
            <a:ext cx="3456384" cy="26475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78877" y="1639946"/>
            <a:ext cx="304239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field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experiments at school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 </a:t>
            </a:r>
            <a:endParaRPr lang="he-IL" dirty="0"/>
          </a:p>
        </p:txBody>
      </p:sp>
      <p:pic>
        <p:nvPicPr>
          <p:cNvPr id="21" name="Picture 3" descr="C:\Users\user\Desktop\נשמו\תמונות\מערכת המים בכפס\20150312_12541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4001663"/>
            <a:ext cx="1954949" cy="254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תמונה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2238256"/>
            <a:ext cx="1740460" cy="303634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015858" y="1682333"/>
            <a:ext cx="28855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Water tower and pressure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976051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2727" y="341771"/>
            <a:ext cx="85977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Advanced STEAM with simple </a:t>
            </a:r>
            <a:r>
              <a:rPr lang="en-US" sz="2400" b="1" dirty="0">
                <a:solidFill>
                  <a:schemeClr val="accent2"/>
                </a:solidFill>
              </a:rPr>
              <a:t>tools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13665" y="1097815"/>
            <a:ext cx="568863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Lego Mindstorms, Renewable Energy, Pneumatic </a:t>
            </a:r>
            <a:endParaRPr lang="he-I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07CFD4-8259-41C3-B058-3C62A41BA75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551" y="1529611"/>
            <a:ext cx="5688632" cy="4563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Lego Mindstorm 45544 Ev3 Core | החנות שלנו | USHOPS">
            <a:extLst>
              <a:ext uri="{FF2B5EF4-FFF2-40B4-BE49-F238E27FC236}">
                <a16:creationId xmlns:a16="http://schemas.microsoft.com/office/drawing/2014/main" id="{388CE53F-AF62-45C3-AAF1-12EFA97B0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29611"/>
            <a:ext cx="1571253" cy="146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hich sets currently contain pneumatic LEGO equipment? - Bricks">
            <a:extLst>
              <a:ext uri="{FF2B5EF4-FFF2-40B4-BE49-F238E27FC236}">
                <a16:creationId xmlns:a16="http://schemas.microsoft.com/office/drawing/2014/main" id="{ACD53361-8022-48C9-A594-F294D2DD5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9733"/>
            <a:ext cx="1548578" cy="146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newable Energy Kit LEGO Education">
            <a:extLst>
              <a:ext uri="{FF2B5EF4-FFF2-40B4-BE49-F238E27FC236}">
                <a16:creationId xmlns:a16="http://schemas.microsoft.com/office/drawing/2014/main" id="{F5C3B981-AB14-4267-80DB-31F1A9E52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05733"/>
            <a:ext cx="1571252" cy="157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54049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252536" y="289549"/>
            <a:ext cx="860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Hydraulic Valves – STEAM to teach physics</a:t>
            </a:r>
          </a:p>
        </p:txBody>
      </p:sp>
      <p:pic>
        <p:nvPicPr>
          <p:cNvPr id="11" name="Picture 3" descr="C:\Users\Amnon\Documents\Hi-Teach\Running Projects\Water\חברות תורמות\ברמד\אופק בברמד\דחוס מאוד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8538" y="1742120"/>
            <a:ext cx="3032623" cy="2858356"/>
          </a:xfrm>
          <a:prstGeom prst="rect">
            <a:avLst/>
          </a:prstGeom>
          <a:noFill/>
        </p:spPr>
      </p:pic>
      <p:pic>
        <p:nvPicPr>
          <p:cNvPr id="12" name="Picture 2" descr="C:\Users\Amnon\Desktop\ברמד חומר למצגת\Scan_Pic00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8073" y="1192482"/>
            <a:ext cx="2357301" cy="1363019"/>
          </a:xfrm>
          <a:prstGeom prst="rect">
            <a:avLst/>
          </a:prstGeom>
          <a:noFill/>
        </p:spPr>
      </p:pic>
      <p:pic>
        <p:nvPicPr>
          <p:cNvPr id="13" name="Picture 3" descr="700Closed2B RP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706656"/>
            <a:ext cx="1701517" cy="289382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4" name="Picture 3" descr="C:\Users\Amnon\Documents\Hi-Teach\Running Projects\Water\חברות תורמות\ברמד\ברמד - תמונות\סין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9682" y="4989606"/>
            <a:ext cx="1400544" cy="1504717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Amnon\Documents\Hi-Teach\Running Projects\Water\חברות תורמות\ברמד\ברמד - תמונות\HP%20v2b 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5536" y="4989606"/>
            <a:ext cx="3563819" cy="1492141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7" descr="L:\USERS\Pub_Ulam\We_Present\Presentations\New LoRes Pictures\Petroleum\Valve Graphics\Exploded Green Valve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4989605"/>
            <a:ext cx="1518720" cy="1492141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8073" y="2555502"/>
            <a:ext cx="2357301" cy="130554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861C94-CC66-42AB-A216-0083FA8BE174}"/>
              </a:ext>
            </a:extLst>
          </p:cNvPr>
          <p:cNvSpPr txBox="1"/>
          <p:nvPr/>
        </p:nvSpPr>
        <p:spPr>
          <a:xfrm>
            <a:off x="3187713" y="124227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Newton in the hydraulic valve</a:t>
            </a:r>
          </a:p>
        </p:txBody>
      </p:sp>
    </p:spTree>
    <p:extLst>
      <p:ext uri="{BB962C8B-B14F-4D97-AF65-F5344CB8AC3E}">
        <p14:creationId xmlns:p14="http://schemas.microsoft.com/office/powerpoint/2010/main" val="412462439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 txBox="1">
            <a:spLocks noChangeArrowheads="1"/>
          </p:cNvSpPr>
          <p:nvPr/>
        </p:nvSpPr>
        <p:spPr bwMode="auto">
          <a:xfrm>
            <a:off x="832530" y="236661"/>
            <a:ext cx="7764164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The physics of ancient wells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A99C398-1430-4864-8848-2978C307038E}"/>
              </a:ext>
            </a:extLst>
          </p:cNvPr>
          <p:cNvGrpSpPr/>
          <p:nvPr/>
        </p:nvGrpSpPr>
        <p:grpSpPr>
          <a:xfrm>
            <a:off x="339241" y="1775125"/>
            <a:ext cx="8464066" cy="4178528"/>
            <a:chOff x="339241" y="1775125"/>
            <a:chExt cx="8464066" cy="4178528"/>
          </a:xfrm>
        </p:grpSpPr>
        <p:sp>
          <p:nvSpPr>
            <p:cNvPr id="17412" name="Text Box 5"/>
            <p:cNvSpPr txBox="1">
              <a:spLocks noChangeArrowheads="1"/>
            </p:cNvSpPr>
            <p:nvPr/>
          </p:nvSpPr>
          <p:spPr bwMode="auto">
            <a:xfrm>
              <a:off x="5801224" y="2108144"/>
              <a:ext cx="153193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/>
              <a:endParaRPr lang="en-US" dirty="0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6A511B1-9227-414B-A0B2-94A141D353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9241" y="1775125"/>
              <a:ext cx="2360552" cy="224337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ED0735E7-624E-4B86-BCF4-5A3FF73AE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2856" y="1787881"/>
              <a:ext cx="6050451" cy="4165771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2051" name="Picture 3" descr="C:\Users\Amnon\Desktop\2013_0313פרויקטהמיםשלרוטרי0105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241" y="4027630"/>
              <a:ext cx="2360552" cy="1926023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A5BA47C-263E-468A-9317-5447BEF1C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9043" y="4990641"/>
              <a:ext cx="936104" cy="86429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</p:pic>
      </p:grpSp>
    </p:spTree>
    <p:extLst>
      <p:ext uri="{BB962C8B-B14F-4D97-AF65-F5344CB8AC3E}">
        <p14:creationId xmlns:p14="http://schemas.microsoft.com/office/powerpoint/2010/main" val="361076779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 txBox="1">
            <a:spLocks noChangeArrowheads="1"/>
          </p:cNvSpPr>
          <p:nvPr/>
        </p:nvSpPr>
        <p:spPr bwMode="auto">
          <a:xfrm>
            <a:off x="428625" y="195514"/>
            <a:ext cx="84645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/>
            <a:r>
              <a:rPr lang="en-US" sz="2800" b="1" dirty="0">
                <a:solidFill>
                  <a:schemeClr val="accent2"/>
                </a:solidFill>
              </a:rPr>
              <a:t>Digital Educational Test Gear Neulog </a:t>
            </a:r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500459" y="1550120"/>
            <a:ext cx="838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he-IL" altLang="he-IL" dirty="0">
                <a:solidFill>
                  <a:srgbClr val="003399"/>
                </a:solidFill>
              </a:rPr>
              <a:t> </a:t>
            </a:r>
            <a:endParaRPr lang="en-US" sz="2400" dirty="0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>
            <a:off x="762397" y="4521920"/>
            <a:ext cx="784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028" name="Picture 4" descr="C:\Users\Amnon\Desktop\Neulo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098" y="1916832"/>
            <a:ext cx="1732403" cy="260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mnon\Desktop\Neulogic module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34" y="3783241"/>
            <a:ext cx="7121647" cy="74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mnon\Desktop\Neulog Androind App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8501" y="1943272"/>
            <a:ext cx="2599294" cy="164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du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706" y="2084208"/>
            <a:ext cx="1285381" cy="128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D6E2B3-B4A6-4D14-AA69-ACF434A5BF62}"/>
              </a:ext>
            </a:extLst>
          </p:cNvPr>
          <p:cNvSpPr txBox="1"/>
          <p:nvPr/>
        </p:nvSpPr>
        <p:spPr>
          <a:xfrm>
            <a:off x="1419673" y="150200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Affordable, Simple, Friendly</a:t>
            </a:r>
          </a:p>
        </p:txBody>
      </p:sp>
    </p:spTree>
    <p:extLst>
      <p:ext uri="{BB962C8B-B14F-4D97-AF65-F5344CB8AC3E}">
        <p14:creationId xmlns:p14="http://schemas.microsoft.com/office/powerpoint/2010/main" val="363408208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 txBox="1">
            <a:spLocks noChangeArrowheads="1"/>
          </p:cNvSpPr>
          <p:nvPr/>
        </p:nvSpPr>
        <p:spPr bwMode="auto">
          <a:xfrm>
            <a:off x="463768" y="260638"/>
            <a:ext cx="648449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>
                <a:solidFill>
                  <a:schemeClr val="accent2"/>
                </a:solidFill>
              </a:rPr>
              <a:t>High Level Academic Support</a:t>
            </a:r>
            <a:endParaRPr lang="he-IL" sz="2800" b="1" dirty="0">
              <a:solidFill>
                <a:schemeClr val="accent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292696-1FF3-47F1-BA2F-5E0D54275C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68" y="2276872"/>
            <a:ext cx="8129987" cy="20882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7B6119-6558-41E0-83A2-2FB0944459DB}"/>
              </a:ext>
            </a:extLst>
          </p:cNvPr>
          <p:cNvSpPr txBox="1"/>
          <p:nvPr/>
        </p:nvSpPr>
        <p:spPr>
          <a:xfrm>
            <a:off x="3580363" y="4886508"/>
            <a:ext cx="5454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Technion Grand Water Research Institute </a:t>
            </a:r>
          </a:p>
          <a:p>
            <a:pPr algn="ctr"/>
            <a:r>
              <a:rPr lang="en-US" dirty="0"/>
              <a:t>support the research </a:t>
            </a:r>
          </a:p>
          <a:p>
            <a:pPr algn="ctr"/>
            <a:r>
              <a:rPr lang="en-US" dirty="0"/>
              <a:t>and hosts the graduation event</a:t>
            </a:r>
          </a:p>
        </p:txBody>
      </p:sp>
      <p:pic>
        <p:nvPicPr>
          <p:cNvPr id="1026" name="Picture 2" descr="Image result for technion logo png">
            <a:extLst>
              <a:ext uri="{FF2B5EF4-FFF2-40B4-BE49-F238E27FC236}">
                <a16:creationId xmlns:a16="http://schemas.microsoft.com/office/drawing/2014/main" id="{4DB89AD1-30CB-4E04-A979-DB2856436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57397"/>
            <a:ext cx="2801395" cy="119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group of people in a room&#10;&#10;Description automatically generated">
            <a:extLst>
              <a:ext uri="{FF2B5EF4-FFF2-40B4-BE49-F238E27FC236}">
                <a16:creationId xmlns:a16="http://schemas.microsoft.com/office/drawing/2014/main" id="{A6C78202-11F7-4A20-BF04-6FEAE0AD9B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69" y="4456360"/>
            <a:ext cx="2994002" cy="199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4390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 txBox="1">
            <a:spLocks noChangeArrowheads="1"/>
          </p:cNvSpPr>
          <p:nvPr/>
        </p:nvSpPr>
        <p:spPr bwMode="auto">
          <a:xfrm>
            <a:off x="971600" y="1484784"/>
            <a:ext cx="8172400" cy="173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STEAM education: Science*, Technology, Engineering, Art, Math  </a:t>
            </a:r>
            <a:r>
              <a:rPr lang="he-IL" dirty="0">
                <a:solidFill>
                  <a:srgbClr val="000000"/>
                </a:solidFill>
                <a:latin typeface="Arial" charset="0"/>
              </a:rPr>
              <a:t>    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Based on water and sanitation </a:t>
            </a:r>
          </a:p>
          <a:p>
            <a:pPr marL="342900" indent="-342900">
              <a:spcBef>
                <a:spcPct val="20000"/>
              </a:spcBef>
              <a:buFont typeface="Arial" charset="0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Relevant to the curricula</a:t>
            </a:r>
          </a:p>
          <a:p>
            <a:pPr marL="342900" indent="-342900">
              <a:spcBef>
                <a:spcPct val="20000"/>
              </a:spcBef>
              <a:buFont typeface="Arial" charset="0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Research, PBL and reverse engineering </a:t>
            </a:r>
          </a:p>
          <a:p>
            <a:pPr marL="342900" indent="-342900">
              <a:spcBef>
                <a:spcPct val="20000"/>
              </a:spcBef>
              <a:buFont typeface="Arial" charset="0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Futuristic and engaging</a:t>
            </a:r>
          </a:p>
          <a:p>
            <a:pPr marL="342900" indent="-342900">
              <a:spcBef>
                <a:spcPct val="20000"/>
              </a:spcBef>
              <a:buFont typeface="Arial" charset="0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Cross cultural collaboration</a:t>
            </a:r>
          </a:p>
          <a:p>
            <a:pPr marL="342900" indent="-342900">
              <a:spcBef>
                <a:spcPct val="20000"/>
              </a:spcBef>
              <a:buFont typeface="Arial" charset="0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* Sciences: Physics, Chemistry, Biology, Geography, environment</a:t>
            </a: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539552" y="254596"/>
            <a:ext cx="7488832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he-IL" sz="4200" dirty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</a:rPr>
              <a:t>Rotary Hands Across Water (RHAW)</a:t>
            </a:r>
            <a:endParaRPr lang="en-US" altLang="he-IL" sz="3200" b="1" dirty="0">
              <a:solidFill>
                <a:schemeClr val="accent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8944" y="3992818"/>
            <a:ext cx="1347476" cy="173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Amnon\Documents\Hi-Teach\Running Projects\Water\תשע''א 2010-11\תמונות מהפעילות תשע''א\רבין כ''ס באשקלון 7-2-11\דחוס\בי'ס רבין אולם משאבות הלחץ   7-2-11 הנמוך - Cop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933056"/>
            <a:ext cx="3686988" cy="1796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049860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 txBox="1">
            <a:spLocks noChangeArrowheads="1"/>
          </p:cNvSpPr>
          <p:nvPr/>
        </p:nvSpPr>
        <p:spPr bwMode="auto">
          <a:xfrm>
            <a:off x="503539" y="280806"/>
            <a:ext cx="844634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/>
            <a:r>
              <a:rPr lang="en-US" sz="3200" b="1" dirty="0">
                <a:solidFill>
                  <a:schemeClr val="accent2"/>
                </a:solidFill>
              </a:rPr>
              <a:t>STEAM projects</a:t>
            </a:r>
            <a:endParaRPr lang="he-IL" sz="3200" b="1" dirty="0">
              <a:solidFill>
                <a:schemeClr val="accent2"/>
              </a:solidFill>
            </a:endParaRPr>
          </a:p>
        </p:txBody>
      </p:sp>
      <p:pic>
        <p:nvPicPr>
          <p:cNvPr id="3" name="Picture 2" descr="A picture containing table, indoor, person, sitting&#10;&#10;Description automatically generated">
            <a:extLst>
              <a:ext uri="{FF2B5EF4-FFF2-40B4-BE49-F238E27FC236}">
                <a16:creationId xmlns:a16="http://schemas.microsoft.com/office/drawing/2014/main" id="{6F7E6FF1-D59E-4B6A-AA7C-7C38259C3B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539" y="1725400"/>
            <a:ext cx="2446335" cy="2525250"/>
          </a:xfrm>
          <a:prstGeom prst="rect">
            <a:avLst/>
          </a:prstGeom>
        </p:spPr>
      </p:pic>
      <p:pic>
        <p:nvPicPr>
          <p:cNvPr id="6" name="Picture 5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B720C611-45F9-4F54-87D4-FF2706A1EE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0526" y="1735548"/>
            <a:ext cx="1656184" cy="2525250"/>
          </a:xfrm>
          <a:prstGeom prst="rect">
            <a:avLst/>
          </a:prstGeom>
        </p:spPr>
      </p:pic>
      <p:pic>
        <p:nvPicPr>
          <p:cNvPr id="10" name="Picture 9" descr="A picture containing person, indoor, automaton, wall&#10;&#10;Description automatically generated">
            <a:extLst>
              <a:ext uri="{FF2B5EF4-FFF2-40B4-BE49-F238E27FC236}">
                <a16:creationId xmlns:a16="http://schemas.microsoft.com/office/drawing/2014/main" id="{34DDDC3E-9BF8-4CC3-B99F-77CC9B2E3B7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735548"/>
            <a:ext cx="3456999" cy="2515102"/>
          </a:xfrm>
          <a:prstGeom prst="rect">
            <a:avLst/>
          </a:prstGeom>
        </p:spPr>
      </p:pic>
      <p:pic>
        <p:nvPicPr>
          <p:cNvPr id="14" name="Picture 13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E3831EE4-B754-450C-8B56-54532CBD009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8000" y="4260798"/>
            <a:ext cx="2129721" cy="1766199"/>
          </a:xfrm>
          <a:prstGeom prst="rect">
            <a:avLst/>
          </a:prstGeom>
        </p:spPr>
      </p:pic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A631C8A-333F-48F3-9D12-30F01F1DBD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1" y="4260798"/>
            <a:ext cx="2275688" cy="176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4354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 txBox="1">
            <a:spLocks noChangeArrowheads="1"/>
          </p:cNvSpPr>
          <p:nvPr/>
        </p:nvSpPr>
        <p:spPr bwMode="auto">
          <a:xfrm>
            <a:off x="899592" y="238813"/>
            <a:ext cx="7567861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Share project and research reports</a:t>
            </a:r>
            <a:endParaRPr lang="he-IL" sz="3200" b="1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FF9EB7-EA43-4657-89C2-D1BD4AB08A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3898" y="1124743"/>
            <a:ext cx="2507359" cy="1574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D7F7C8-E158-448A-95AB-83CAF5D6BF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143" y="1136477"/>
            <a:ext cx="2282992" cy="15935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D30296-F03D-4E6F-B470-6F92E21528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25" y="1124744"/>
            <a:ext cx="2282993" cy="16078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DB7D7D-C369-4769-A42F-199CB276E39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469" y="2829349"/>
            <a:ext cx="2279649" cy="16911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AEFF45-1DCF-49E5-8D6E-9B535C2CF67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7463" y="2841082"/>
            <a:ext cx="2266769" cy="16911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886264-00D7-409C-8212-33D111C57E8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3898" y="2810268"/>
            <a:ext cx="2507359" cy="1754413"/>
          </a:xfrm>
          <a:prstGeom prst="rect">
            <a:avLst/>
          </a:prstGeom>
        </p:spPr>
      </p:pic>
      <p:pic>
        <p:nvPicPr>
          <p:cNvPr id="4" name="Picture 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787B9A6F-47AC-4272-A0BA-A964CE4DE80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052" y="4675774"/>
            <a:ext cx="2899205" cy="1750975"/>
          </a:xfrm>
          <a:prstGeom prst="rect">
            <a:avLst/>
          </a:prstGeom>
        </p:spPr>
      </p:pic>
      <p:pic>
        <p:nvPicPr>
          <p:cNvPr id="11" name="Picture 10" descr="A group of people in a room&#10;&#10;Description automatically generated">
            <a:extLst>
              <a:ext uri="{FF2B5EF4-FFF2-40B4-BE49-F238E27FC236}">
                <a16:creationId xmlns:a16="http://schemas.microsoft.com/office/drawing/2014/main" id="{0EC94B89-4B4A-4E5E-AB46-6B92246890D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9388" y="4645653"/>
            <a:ext cx="2002077" cy="1812799"/>
          </a:xfrm>
          <a:prstGeom prst="rect">
            <a:avLst/>
          </a:prstGeom>
        </p:spPr>
      </p:pic>
      <p:pic>
        <p:nvPicPr>
          <p:cNvPr id="13" name="Picture 12" descr="A group of people in a room&#10;&#10;Description automatically generated">
            <a:extLst>
              <a:ext uri="{FF2B5EF4-FFF2-40B4-BE49-F238E27FC236}">
                <a16:creationId xmlns:a16="http://schemas.microsoft.com/office/drawing/2014/main" id="{8015DF63-E942-4ABA-8E44-43F071F1B27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25" y="4675774"/>
            <a:ext cx="2564675" cy="171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7671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666" y="302901"/>
            <a:ext cx="78128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Twinning Comparison Israel - Florida, USA</a:t>
            </a:r>
            <a:endParaRPr lang="he-IL" sz="2800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017" y="1268760"/>
            <a:ext cx="4392488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u="sng" dirty="0"/>
              <a:t>Israel</a:t>
            </a:r>
          </a:p>
          <a:p>
            <a:endParaRPr lang="en-US" dirty="0"/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/>
              <a:t>Water tariff used for to conserve and improve infrastructure.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/>
              <a:t>Advanced technology: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/>
              <a:t>	Reclamation, 	Desalination,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/>
              <a:t>	Leak prevention, 	Smart irrigation 	Effective national management  </a:t>
            </a:r>
            <a:endParaRPr lang="he-IL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1268760"/>
            <a:ext cx="4572000" cy="23698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u="sng" dirty="0"/>
              <a:t>Miami</a:t>
            </a:r>
          </a:p>
          <a:p>
            <a:pPr rtl="1"/>
            <a:endParaRPr lang="he-I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An inclining water rate structure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Laws limiting excessive water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Rebates for conservation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Education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Development of conservation technology.   </a:t>
            </a:r>
            <a:endParaRPr lang="he-IL" sz="1600" dirty="0"/>
          </a:p>
          <a:p>
            <a:endParaRPr lang="en-US" b="1" u="sng" dirty="0"/>
          </a:p>
          <a:p>
            <a:endParaRPr lang="he-IL" dirty="0"/>
          </a:p>
        </p:txBody>
      </p:sp>
      <p:pic>
        <p:nvPicPr>
          <p:cNvPr id="6" name="Picture 2" descr="C:\Users\user\Desktop\נשמו\תכנים\מצגת יום ראשון\מחיר למק מים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575" y="4300259"/>
            <a:ext cx="3056822" cy="166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E0FA7EF-96B9-4C71-B6F6-93CA8C2D8BF3}"/>
              </a:ext>
            </a:extLst>
          </p:cNvPr>
          <p:cNvGrpSpPr/>
          <p:nvPr/>
        </p:nvGrpSpPr>
        <p:grpSpPr>
          <a:xfrm>
            <a:off x="5004048" y="4378452"/>
            <a:ext cx="3304486" cy="1662146"/>
            <a:chOff x="4648505" y="4072055"/>
            <a:chExt cx="4387991" cy="2284218"/>
          </a:xfrm>
        </p:grpSpPr>
        <p:pic>
          <p:nvPicPr>
            <p:cNvPr id="7" name="תמונה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8505" y="4408156"/>
              <a:ext cx="3415883" cy="1948117"/>
            </a:xfrm>
            <a:prstGeom prst="rect">
              <a:avLst/>
            </a:prstGeom>
          </p:spPr>
        </p:pic>
        <p:pic>
          <p:nvPicPr>
            <p:cNvPr id="8" name="תמונה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06550" y="4772882"/>
              <a:ext cx="878291" cy="1429376"/>
            </a:xfrm>
            <a:prstGeom prst="rect">
              <a:avLst/>
            </a:prstGeom>
          </p:spPr>
        </p:pic>
        <p:pic>
          <p:nvPicPr>
            <p:cNvPr id="9" name="תמונה 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8505" y="4072055"/>
              <a:ext cx="4387991" cy="672203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2B448AA-E63D-4157-BACC-F34B15D51E00}"/>
              </a:ext>
            </a:extLst>
          </p:cNvPr>
          <p:cNvSpPr txBox="1"/>
          <p:nvPr/>
        </p:nvSpPr>
        <p:spPr>
          <a:xfrm>
            <a:off x="988454" y="6171607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Water tariff history</a:t>
            </a:r>
          </a:p>
        </p:txBody>
      </p:sp>
    </p:spTree>
    <p:extLst>
      <p:ext uri="{BB962C8B-B14F-4D97-AF65-F5344CB8AC3E}">
        <p14:creationId xmlns:p14="http://schemas.microsoft.com/office/powerpoint/2010/main" val="151807173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1" y="249034"/>
            <a:ext cx="7128792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altLang="he-IL" sz="2800" b="1" dirty="0">
                <a:solidFill>
                  <a:schemeClr val="accent2"/>
                </a:solidFill>
              </a:rPr>
              <a:t>Twinning comparison: Leak Prevention</a:t>
            </a:r>
          </a:p>
          <a:p>
            <a:endParaRPr lang="he-IL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268760"/>
            <a:ext cx="410445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u="sng" dirty="0"/>
              <a:t>Israel</a:t>
            </a:r>
          </a:p>
          <a:p>
            <a:endParaRPr lang="en-US" dirty="0"/>
          </a:p>
          <a:p>
            <a:r>
              <a:rPr lang="en-US" dirty="0"/>
              <a:t>Water leakage in Israel below 6% using a variety of methods: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Hydraulic water </a:t>
            </a:r>
            <a:r>
              <a:rPr lang="en-US" dirty="0">
                <a:hlinkClick r:id="rId3"/>
              </a:rPr>
              <a:t>valves</a:t>
            </a:r>
            <a:r>
              <a:rPr lang="en-US" dirty="0"/>
              <a:t> lower pressure at night  </a:t>
            </a:r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Big data </a:t>
            </a:r>
            <a:r>
              <a:rPr lang="en-US" dirty="0"/>
              <a:t>analytics detect leaks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Advanced wireless </a:t>
            </a:r>
            <a:r>
              <a:rPr lang="en-US" dirty="0">
                <a:hlinkClick r:id="rId5"/>
              </a:rPr>
              <a:t>water meters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1268760"/>
            <a:ext cx="4572000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u="sng" dirty="0"/>
              <a:t>Miami</a:t>
            </a:r>
          </a:p>
          <a:p>
            <a:endParaRPr lang="en-US" b="1" u="sng" dirty="0"/>
          </a:p>
          <a:p>
            <a:r>
              <a:rPr lang="en-US" sz="1600" dirty="0"/>
              <a:t>Miami-Dade appl</a:t>
            </a:r>
            <a:r>
              <a:rPr lang="he-IL" sz="1600" dirty="0"/>
              <a:t>ן</a:t>
            </a:r>
            <a:r>
              <a:rPr lang="en-US" sz="1600" dirty="0"/>
              <a:t>ed Gattermann </a:t>
            </a:r>
            <a:r>
              <a:rPr lang="en-US" sz="1600" b="1" dirty="0"/>
              <a:t>leakage detection system</a:t>
            </a:r>
            <a:r>
              <a:rPr lang="en-US" sz="1600" dirty="0"/>
              <a:t>, leakage &lt; 10% </a:t>
            </a:r>
          </a:p>
          <a:p>
            <a:endParaRPr lang="en-US" sz="1200" dirty="0"/>
          </a:p>
          <a:p>
            <a:r>
              <a:rPr lang="en-US" sz="1200" dirty="0"/>
              <a:t>(Using sensors installed along the pipe-line, which record and transmit data to an automatic analysis system.)</a:t>
            </a:r>
          </a:p>
          <a:p>
            <a:endParaRPr lang="en-US" b="1" u="sng" dirty="0"/>
          </a:p>
          <a:p>
            <a:endParaRPr lang="he-IL" dirty="0"/>
          </a:p>
        </p:txBody>
      </p:sp>
      <p:grpSp>
        <p:nvGrpSpPr>
          <p:cNvPr id="7" name="קבוצה 6"/>
          <p:cNvGrpSpPr/>
          <p:nvPr/>
        </p:nvGrpSpPr>
        <p:grpSpPr>
          <a:xfrm>
            <a:off x="5001762" y="4126713"/>
            <a:ext cx="3638550" cy="1749786"/>
            <a:chOff x="4860032" y="3872618"/>
            <a:chExt cx="3638550" cy="1749786"/>
          </a:xfrm>
        </p:grpSpPr>
        <p:pic>
          <p:nvPicPr>
            <p:cNvPr id="5" name="תמונה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0032" y="4365104"/>
              <a:ext cx="3638550" cy="1257300"/>
            </a:xfrm>
            <a:prstGeom prst="rect">
              <a:avLst/>
            </a:prstGeom>
          </p:spPr>
        </p:pic>
        <p:pic>
          <p:nvPicPr>
            <p:cNvPr id="6" name="תמונה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2032" y="3872618"/>
              <a:ext cx="2114550" cy="371475"/>
            </a:xfrm>
            <a:prstGeom prst="rect">
              <a:avLst/>
            </a:prstGeom>
          </p:spPr>
        </p:pic>
      </p:grpSp>
      <p:pic>
        <p:nvPicPr>
          <p:cNvPr id="9" name="Picture 2" descr="C:\Users\Amnon\Desktop\diagramm.g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7158" y="3932623"/>
            <a:ext cx="1144383" cy="759654"/>
          </a:xfrm>
          <a:prstGeom prst="rect">
            <a:avLst/>
          </a:prstGeom>
          <a:noFill/>
        </p:spPr>
      </p:pic>
      <p:pic>
        <p:nvPicPr>
          <p:cNvPr id="10" name="Picture 3" descr="C:\Users\Amnon\Desktop\WW_7PM__Big_Gallery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161" y="5179329"/>
            <a:ext cx="1201069" cy="1293876"/>
          </a:xfrm>
          <a:prstGeom prst="rect">
            <a:avLst/>
          </a:prstGeom>
          <a:noFill/>
        </p:spPr>
      </p:pic>
      <p:pic>
        <p:nvPicPr>
          <p:cNvPr id="1036" name="Picture 12" descr="http://images1.ynet.co.il/xnet/PicServer2/pic/20122005/45729/4_360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60" y="4619199"/>
            <a:ext cx="973941" cy="96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mnon\Documents\Hi-Teach\Running Projects\Water\חברות תורמות\תאגידי מים\הגיחון\מצגות מים עם הגיחון 2013\חומר רקע גיחון\תמונות מים - מאתר הגיחון\w7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0226" y="4619199"/>
            <a:ext cx="1791260" cy="667332"/>
          </a:xfrm>
          <a:prstGeom prst="rect">
            <a:avLst/>
          </a:prstGeom>
          <a:noFill/>
        </p:spPr>
      </p:pic>
      <p:pic>
        <p:nvPicPr>
          <p:cNvPr id="1034" name="Picture 10" descr="http://static.wixstatic.com/media/ea34fd_eeb26585ef3747459c7f072b7cdae1bf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3142" y="4452214"/>
            <a:ext cx="988646" cy="33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8686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3510" y="4283714"/>
            <a:ext cx="2188784" cy="1641589"/>
          </a:xfrm>
          <a:prstGeom prst="rect">
            <a:avLst/>
          </a:prstGeom>
        </p:spPr>
      </p:pic>
      <p:sp>
        <p:nvSpPr>
          <p:cNvPr id="6148" name="Rectangle 20"/>
          <p:cNvSpPr>
            <a:spLocks noChangeArrowheads="1"/>
          </p:cNvSpPr>
          <p:nvPr/>
        </p:nvSpPr>
        <p:spPr bwMode="auto">
          <a:xfrm>
            <a:off x="611560" y="1628800"/>
            <a:ext cx="79208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 err="1">
                <a:solidFill>
                  <a:srgbClr val="002060"/>
                </a:solidFill>
              </a:rPr>
              <a:t>Agiel</a:t>
            </a:r>
            <a:r>
              <a:rPr lang="en-US" sz="2400" b="1" dirty="0">
                <a:solidFill>
                  <a:srgbClr val="002060"/>
                </a:solidFill>
              </a:rPr>
              <a:t> High School, Jaffa, Israel</a:t>
            </a:r>
          </a:p>
          <a:p>
            <a:pPr algn="ctr">
              <a:spcBef>
                <a:spcPts val="0"/>
              </a:spcBef>
            </a:pPr>
            <a:r>
              <a:rPr lang="en-US" sz="2400" b="1" dirty="0">
                <a:solidFill>
                  <a:srgbClr val="002060"/>
                </a:solidFill>
              </a:rPr>
              <a:t>Hosting</a:t>
            </a:r>
          </a:p>
          <a:p>
            <a:pPr algn="ctr">
              <a:spcBef>
                <a:spcPts val="0"/>
              </a:spcBef>
            </a:pPr>
            <a:r>
              <a:rPr lang="en-US" sz="2400" b="1" dirty="0">
                <a:solidFill>
                  <a:srgbClr val="002060"/>
                </a:solidFill>
              </a:rPr>
              <a:t>Donna Klein Jewish Academy, </a:t>
            </a:r>
          </a:p>
          <a:p>
            <a:pPr algn="ctr">
              <a:spcBef>
                <a:spcPts val="0"/>
              </a:spcBef>
            </a:pPr>
            <a:r>
              <a:rPr lang="en-US" sz="2400" b="1" dirty="0">
                <a:solidFill>
                  <a:srgbClr val="002060"/>
                </a:solidFill>
              </a:rPr>
              <a:t>Boca Raton, Florida USA  </a:t>
            </a:r>
            <a:endParaRPr lang="he-IL" sz="2400" b="1" dirty="0">
              <a:solidFill>
                <a:srgbClr val="00206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600" b="1" dirty="0">
                <a:solidFill>
                  <a:srgbClr val="002060"/>
                </a:solidFill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1600" b="1" dirty="0">
                <a:solidFill>
                  <a:srgbClr val="002060"/>
                </a:solidFill>
              </a:rPr>
              <a:t>April </a:t>
            </a:r>
            <a:r>
              <a:rPr lang="he-IL" sz="1600" b="1" dirty="0">
                <a:solidFill>
                  <a:srgbClr val="002060"/>
                </a:solidFill>
              </a:rPr>
              <a:t>2017</a:t>
            </a:r>
            <a:endParaRPr lang="en-US" sz="1600" b="1" dirty="0">
              <a:solidFill>
                <a:srgbClr val="002060"/>
              </a:solidFill>
            </a:endParaRPr>
          </a:p>
          <a:p>
            <a:pPr algn="ctr" rtl="1">
              <a:spcBef>
                <a:spcPts val="0"/>
              </a:spcBef>
            </a:pPr>
            <a:endParaRPr lang="en-US" sz="1600" b="1" dirty="0">
              <a:solidFill>
                <a:srgbClr val="002060"/>
              </a:solidFill>
            </a:endParaRPr>
          </a:p>
          <a:p>
            <a:pPr algn="ctr" rtl="1">
              <a:spcBef>
                <a:spcPts val="0"/>
              </a:spcBef>
            </a:pPr>
            <a:endParaRPr lang="he-IL" sz="16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75" y="3861048"/>
            <a:ext cx="1965713" cy="2064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6065" y="3863534"/>
            <a:ext cx="2222395" cy="5128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7232" y="3861048"/>
            <a:ext cx="3468834" cy="206425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EA26A70F-4DD4-408F-B088-E29CB282A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6" y="187397"/>
            <a:ext cx="7920880" cy="648072"/>
          </a:xfrm>
        </p:spPr>
        <p:txBody>
          <a:bodyPr/>
          <a:lstStyle/>
          <a:p>
            <a:pPr algn="ctr"/>
            <a:r>
              <a:rPr lang="en-US" sz="2800" b="1" kern="1200" dirty="0">
                <a:solidFill>
                  <a:schemeClr val="accent2"/>
                </a:solidFill>
                <a:latin typeface="Arial" pitchFamily="34" charset="0"/>
                <a:ea typeface="+mn-ea"/>
                <a:cs typeface="Calibri" pitchFamily="34" charset="0"/>
              </a:rPr>
              <a:t>Twinning Schools Cross Visits  </a:t>
            </a:r>
          </a:p>
        </p:txBody>
      </p:sp>
    </p:spTree>
    <p:extLst>
      <p:ext uri="{BB962C8B-B14F-4D97-AF65-F5344CB8AC3E}">
        <p14:creationId xmlns:p14="http://schemas.microsoft.com/office/powerpoint/2010/main" val="24258986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909" y="4606525"/>
            <a:ext cx="3660518" cy="205904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-134820" y="1779816"/>
            <a:ext cx="234026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defRPr>
            </a:lvl2pPr>
            <a:lvl3pPr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defRPr>
            </a:lvl3pPr>
            <a:lvl4pPr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defRPr>
            </a:lvl4pPr>
            <a:lvl5pPr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defRPr>
            </a:lvl5pPr>
            <a:lvl6pPr marL="457200" algn="r" rtl="1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defRPr>
            </a:lvl6pPr>
            <a:lvl7pPr marL="914400" algn="r" rtl="1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defRPr>
            </a:lvl7pPr>
            <a:lvl8pPr marL="1371600" algn="r" rtl="1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defRPr>
            </a:lvl8pPr>
            <a:lvl9pPr marL="1828800" algn="r" rtl="1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defRPr>
            </a:lvl9pPr>
          </a:lstStyle>
          <a:p>
            <a:pPr algn="ctr" rtl="0">
              <a:defRPr/>
            </a:pPr>
            <a:r>
              <a:rPr lang="he-IL" sz="2000" b="1" kern="1200" dirty="0">
                <a:solidFill>
                  <a:srgbClr val="003366"/>
                </a:solidFill>
                <a:latin typeface="Arial" pitchFamily="34" charset="0"/>
                <a:ea typeface="+mn-ea"/>
                <a:cs typeface="Calibri" pitchFamily="34" charset="0"/>
              </a:rPr>
              <a:t> </a:t>
            </a:r>
            <a:r>
              <a:rPr lang="en-US" sz="2000" b="1" kern="1200" dirty="0">
                <a:solidFill>
                  <a:srgbClr val="003366"/>
                </a:solidFill>
                <a:latin typeface="Arial" pitchFamily="34" charset="0"/>
                <a:ea typeface="+mn-ea"/>
                <a:cs typeface="Calibri" pitchFamily="34" charset="0"/>
              </a:rPr>
              <a:t>Challenge Presented</a:t>
            </a:r>
            <a:endParaRPr lang="en-US" sz="1100" b="1" kern="1200" dirty="0">
              <a:solidFill>
                <a:srgbClr val="003366"/>
              </a:solidFill>
              <a:latin typeface="Arial" pitchFamily="34" charset="0"/>
              <a:ea typeface="+mn-ea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8702" y="2636912"/>
            <a:ext cx="3045240" cy="19428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520" y="4606524"/>
            <a:ext cx="3660521" cy="20590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553" y="2672967"/>
            <a:ext cx="2858217" cy="1904286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4627552" y="1768941"/>
            <a:ext cx="175224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defRPr>
            </a:lvl2pPr>
            <a:lvl3pPr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defRPr>
            </a:lvl3pPr>
            <a:lvl4pPr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defRPr>
            </a:lvl4pPr>
            <a:lvl5pPr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defRPr>
            </a:lvl5pPr>
            <a:lvl6pPr marL="457200" algn="r" rtl="1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defRPr>
            </a:lvl6pPr>
            <a:lvl7pPr marL="914400" algn="r" rtl="1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defRPr>
            </a:lvl7pPr>
            <a:lvl8pPr marL="1371600" algn="r" rtl="1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defRPr>
            </a:lvl8pPr>
            <a:lvl9pPr marL="1828800" algn="r" rtl="1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defRPr>
            </a:lvl9pPr>
          </a:lstStyle>
          <a:p>
            <a:pPr algn="ctr" rtl="0">
              <a:defRPr/>
            </a:pPr>
            <a:r>
              <a:rPr lang="en-US" sz="1800" b="1" dirty="0">
                <a:solidFill>
                  <a:srgbClr val="003366"/>
                </a:solidFill>
                <a:latin typeface="Arial" pitchFamily="34" charset="0"/>
                <a:ea typeface="+mn-ea"/>
                <a:cs typeface="Calibri" pitchFamily="34" charset="0"/>
              </a:rPr>
              <a:t>Brainstorm</a:t>
            </a:r>
          </a:p>
          <a:p>
            <a:pPr algn="ctr" rtl="0">
              <a:defRPr/>
            </a:pPr>
            <a:r>
              <a:rPr lang="en-US" sz="1100" b="1" dirty="0">
                <a:solidFill>
                  <a:srgbClr val="003366"/>
                </a:solidFill>
                <a:latin typeface="Arial" pitchFamily="34" charset="0"/>
                <a:ea typeface="+mn-ea"/>
                <a:cs typeface="Calibri" pitchFamily="34" charset="0"/>
              </a:rPr>
              <a:t>Solve the challenge</a:t>
            </a:r>
            <a:endParaRPr lang="en-US" sz="1100" b="1" kern="1200" dirty="0">
              <a:solidFill>
                <a:srgbClr val="003366"/>
              </a:solidFill>
              <a:latin typeface="Arial" pitchFamily="34" charset="0"/>
              <a:ea typeface="+mn-ea"/>
              <a:cs typeface="Calibri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2677886" y="1799014"/>
            <a:ext cx="136866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defRPr>
            </a:lvl2pPr>
            <a:lvl3pPr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defRPr>
            </a:lvl3pPr>
            <a:lvl4pPr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defRPr>
            </a:lvl4pPr>
            <a:lvl5pPr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defRPr>
            </a:lvl5pPr>
            <a:lvl6pPr marL="457200" algn="r" rtl="1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defRPr>
            </a:lvl6pPr>
            <a:lvl7pPr marL="914400" algn="r" rtl="1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defRPr>
            </a:lvl7pPr>
            <a:lvl8pPr marL="1371600" algn="r" rtl="1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defRPr>
            </a:lvl8pPr>
            <a:lvl9pPr marL="1828800" algn="r" rtl="1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defRPr>
            </a:lvl9pPr>
          </a:lstStyle>
          <a:p>
            <a:pPr algn="ctr" rtl="0">
              <a:defRPr/>
            </a:pPr>
            <a:r>
              <a:rPr lang="en-US" sz="2000" b="1" dirty="0">
                <a:solidFill>
                  <a:srgbClr val="003366"/>
                </a:solidFill>
                <a:latin typeface="Arial" pitchFamily="34" charset="0"/>
                <a:ea typeface="+mn-ea"/>
                <a:cs typeface="Calibri" pitchFamily="34" charset="0"/>
              </a:rPr>
              <a:t>Visit </a:t>
            </a:r>
          </a:p>
          <a:p>
            <a:pPr algn="ctr" rtl="0">
              <a:defRPr/>
            </a:pPr>
            <a:r>
              <a:rPr lang="en-US" sz="1600" b="1" dirty="0">
                <a:solidFill>
                  <a:srgbClr val="003366"/>
                </a:solidFill>
                <a:latin typeface="Arial" pitchFamily="34" charset="0"/>
                <a:ea typeface="+mn-ea"/>
                <a:cs typeface="Calibri" pitchFamily="34" charset="0"/>
              </a:rPr>
              <a:t>Exhibition</a:t>
            </a:r>
            <a:endParaRPr lang="en-US" sz="1600" b="1" kern="1200" dirty="0">
              <a:solidFill>
                <a:srgbClr val="003366"/>
              </a:solidFill>
              <a:latin typeface="Arial" pitchFamily="34" charset="0"/>
              <a:ea typeface="+mn-ea"/>
              <a:cs typeface="Calibri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6785681" y="1768941"/>
            <a:ext cx="201622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defRPr>
            </a:lvl2pPr>
            <a:lvl3pPr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defRPr>
            </a:lvl3pPr>
            <a:lvl4pPr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defRPr>
            </a:lvl4pPr>
            <a:lvl5pPr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defRPr>
            </a:lvl5pPr>
            <a:lvl6pPr marL="457200" algn="r" rtl="1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defRPr>
            </a:lvl6pPr>
            <a:lvl7pPr marL="914400" algn="r" rtl="1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defRPr>
            </a:lvl7pPr>
            <a:lvl8pPr marL="1371600" algn="r" rtl="1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defRPr>
            </a:lvl8pPr>
            <a:lvl9pPr marL="1828800" algn="r" rtl="1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defRPr>
            </a:lvl9pPr>
          </a:lstStyle>
          <a:p>
            <a:pPr algn="ctr" rtl="0">
              <a:defRPr/>
            </a:pPr>
            <a:r>
              <a:rPr lang="he-IL" sz="2000" b="1" kern="1200" dirty="0">
                <a:solidFill>
                  <a:srgbClr val="003366"/>
                </a:solidFill>
                <a:latin typeface="Arial" pitchFamily="34" charset="0"/>
                <a:ea typeface="+mn-ea"/>
                <a:cs typeface="Calibri" pitchFamily="34" charset="0"/>
              </a:rPr>
              <a:t> </a:t>
            </a:r>
            <a:r>
              <a:rPr lang="en-US" sz="1800" b="1" kern="1200" dirty="0">
                <a:solidFill>
                  <a:srgbClr val="003366"/>
                </a:solidFill>
                <a:latin typeface="Arial" pitchFamily="34" charset="0"/>
                <a:ea typeface="+mn-ea"/>
                <a:cs typeface="Calibri" pitchFamily="34" charset="0"/>
              </a:rPr>
              <a:t>Present</a:t>
            </a:r>
          </a:p>
          <a:p>
            <a:pPr algn="ctr" rtl="0">
              <a:defRPr/>
            </a:pPr>
            <a:r>
              <a:rPr lang="en-US" sz="1800" b="1" dirty="0">
                <a:solidFill>
                  <a:srgbClr val="003366"/>
                </a:solidFill>
                <a:latin typeface="Arial" pitchFamily="34" charset="0"/>
                <a:ea typeface="+mn-ea"/>
                <a:cs typeface="Calibri" pitchFamily="34" charset="0"/>
              </a:rPr>
              <a:t>Solutions</a:t>
            </a:r>
            <a:endParaRPr lang="en-US" sz="1800" b="1" kern="1200" dirty="0">
              <a:solidFill>
                <a:srgbClr val="003366"/>
              </a:solidFill>
              <a:latin typeface="Arial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1530799-F288-43E2-84A6-AA24C3EF374B}"/>
              </a:ext>
            </a:extLst>
          </p:cNvPr>
          <p:cNvSpPr txBox="1">
            <a:spLocks/>
          </p:cNvSpPr>
          <p:nvPr/>
        </p:nvSpPr>
        <p:spPr bwMode="auto">
          <a:xfrm>
            <a:off x="2175890" y="309009"/>
            <a:ext cx="4716508" cy="4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defRPr>
            </a:lvl2pPr>
            <a:lvl3pPr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defRPr>
            </a:lvl3pPr>
            <a:lvl4pPr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defRPr>
            </a:lvl4pPr>
            <a:lvl5pPr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defRPr>
            </a:lvl5pPr>
            <a:lvl6pPr marL="457200" algn="r" rtl="1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defRPr>
            </a:lvl6pPr>
            <a:lvl7pPr marL="914400" algn="r" rtl="1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defRPr>
            </a:lvl7pPr>
            <a:lvl8pPr marL="1371600" algn="r" rtl="1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defRPr>
            </a:lvl8pPr>
            <a:lvl9pPr marL="1828800" algn="r" rtl="1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defRPr>
            </a:lvl9pPr>
          </a:lstStyle>
          <a:p>
            <a:pPr algn="ctr" rtl="0"/>
            <a:r>
              <a:rPr lang="en-US" sz="2000" b="1" i="1" dirty="0">
                <a:solidFill>
                  <a:srgbClr val="003366"/>
                </a:solidFill>
                <a:latin typeface="Arial" pitchFamily="34" charset="0"/>
                <a:ea typeface="+mn-ea"/>
                <a:cs typeface="Calibri" pitchFamily="34" charset="0"/>
              </a:rPr>
              <a:t>The WATEC exhibition challenge </a:t>
            </a:r>
            <a:endParaRPr lang="he-IL" sz="2000" b="1" i="1" dirty="0">
              <a:solidFill>
                <a:srgbClr val="003366"/>
              </a:solidFill>
              <a:latin typeface="Arial" pitchFamily="34" charset="0"/>
              <a:ea typeface="+mn-ea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A32FEA-4B29-434D-B963-956C47C0D69B}"/>
              </a:ext>
            </a:extLst>
          </p:cNvPr>
          <p:cNvSpPr txBox="1"/>
          <p:nvPr/>
        </p:nvSpPr>
        <p:spPr>
          <a:xfrm>
            <a:off x="226284" y="837226"/>
            <a:ext cx="8691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Students apply technologies exhibited in WATEC to address water challenges</a:t>
            </a:r>
          </a:p>
        </p:txBody>
      </p:sp>
    </p:spTree>
    <p:extLst>
      <p:ext uri="{BB962C8B-B14F-4D97-AF65-F5344CB8AC3E}">
        <p14:creationId xmlns:p14="http://schemas.microsoft.com/office/powerpoint/2010/main" val="28734496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E5658CD-1D1A-42F6-BD76-22A6AD15DCD3}"/>
              </a:ext>
            </a:extLst>
          </p:cNvPr>
          <p:cNvGrpSpPr/>
          <p:nvPr/>
        </p:nvGrpSpPr>
        <p:grpSpPr>
          <a:xfrm>
            <a:off x="251520" y="1448780"/>
            <a:ext cx="8640960" cy="3960440"/>
            <a:chOff x="356632" y="2420888"/>
            <a:chExt cx="7704856" cy="345638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11FDCD7-FCB6-4B56-90E4-9DA98B75F9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6632" y="2420888"/>
              <a:ext cx="7704856" cy="3456385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3C5ADF3-2128-497E-B9AA-34A10976E026}"/>
                </a:ext>
              </a:extLst>
            </p:cNvPr>
            <p:cNvGrpSpPr/>
            <p:nvPr/>
          </p:nvGrpSpPr>
          <p:grpSpPr>
            <a:xfrm>
              <a:off x="6077152" y="2420888"/>
              <a:ext cx="1984336" cy="1944216"/>
              <a:chOff x="6077152" y="2420888"/>
              <a:chExt cx="1984336" cy="1944216"/>
            </a:xfrm>
          </p:grpSpPr>
          <p:sp>
            <p:nvSpPr>
              <p:cNvPr id="8" name="Right Triangle 7">
                <a:extLst>
                  <a:ext uri="{FF2B5EF4-FFF2-40B4-BE49-F238E27FC236}">
                    <a16:creationId xmlns:a16="http://schemas.microsoft.com/office/drawing/2014/main" id="{C010FF03-5293-465F-A701-22D755AE54F0}"/>
                  </a:ext>
                </a:extLst>
              </p:cNvPr>
              <p:cNvSpPr/>
              <p:nvPr/>
            </p:nvSpPr>
            <p:spPr bwMode="auto">
              <a:xfrm rot="10800000">
                <a:off x="6077152" y="3208548"/>
                <a:ext cx="1984336" cy="1156556"/>
              </a:xfrm>
              <a:prstGeom prst="rtTriangle">
                <a:avLst/>
              </a:prstGeom>
              <a:solidFill>
                <a:srgbClr val="F5EFD7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60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5910B3A-CB46-4165-8A62-57C369117CDE}"/>
                  </a:ext>
                </a:extLst>
              </p:cNvPr>
              <p:cNvSpPr/>
              <p:nvPr/>
            </p:nvSpPr>
            <p:spPr>
              <a:xfrm>
                <a:off x="6627277" y="3206430"/>
                <a:ext cx="1103898" cy="308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endParaRPr lang="en-US" sz="300" dirty="0"/>
              </a:p>
              <a:p>
                <a:r>
                  <a:rPr lang="en-US" sz="1400" b="1" dirty="0"/>
                  <a:t>Watec</a:t>
                </a:r>
                <a:r>
                  <a:rPr lang="en-US" sz="1200" b="1" dirty="0"/>
                  <a:t> 2017</a:t>
                </a:r>
                <a:r>
                  <a:rPr lang="en-US" sz="1100" b="1" dirty="0"/>
                  <a:t>                 </a:t>
                </a: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7F6101-A50C-479E-9A4F-7451E58D15D7}"/>
                  </a:ext>
                </a:extLst>
              </p:cNvPr>
              <p:cNvSpPr txBox="1"/>
              <p:nvPr/>
            </p:nvSpPr>
            <p:spPr>
              <a:xfrm>
                <a:off x="6156176" y="2420888"/>
                <a:ext cx="1905312" cy="830997"/>
              </a:xfrm>
              <a:prstGeom prst="rect">
                <a:avLst/>
              </a:prstGeom>
              <a:solidFill>
                <a:srgbClr val="F5EFD7"/>
              </a:solidFill>
            </p:spPr>
            <p:txBody>
              <a:bodyPr wrap="square" rtlCol="0">
                <a:spAutoFit/>
              </a:bodyPr>
              <a:lstStyle/>
              <a:p>
                <a:pPr algn="ctr" rtl="1"/>
                <a:endParaRPr lang="he-IL" sz="1200" dirty="0"/>
              </a:p>
              <a:p>
                <a:pPr algn="ctr" rtl="1"/>
                <a:endParaRPr lang="he-IL" sz="1200" dirty="0"/>
              </a:p>
              <a:p>
                <a:pPr algn="ctr" rtl="1"/>
                <a:r>
                  <a:rPr lang="he-IL" sz="1300" b="1" dirty="0"/>
                  <a:t>נוער שותה מים ודעת</a:t>
                </a:r>
              </a:p>
              <a:p>
                <a:pPr algn="ctr"/>
                <a:r>
                  <a:rPr lang="en-US" sz="800" b="1" dirty="0"/>
                  <a:t>Rotary Hands Across Water</a:t>
                </a:r>
              </a:p>
              <a:p>
                <a:pPr algn="ctr"/>
                <a:endParaRPr lang="en-US" sz="300" dirty="0"/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E904E04-FA94-4FD6-8195-92EA1518A8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62849" y="2547930"/>
                <a:ext cx="1268328" cy="242749"/>
              </a:xfrm>
              <a:prstGeom prst="rect">
                <a:avLst/>
              </a:prstGeom>
            </p:spPr>
          </p:pic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19391DE-728A-4455-9E5C-A929B1D15908}"/>
              </a:ext>
            </a:extLst>
          </p:cNvPr>
          <p:cNvSpPr txBox="1"/>
          <p:nvPr/>
        </p:nvSpPr>
        <p:spPr>
          <a:xfrm>
            <a:off x="2159732" y="418559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Wining school teams at Watec 2017</a:t>
            </a:r>
            <a:endParaRPr lang="en-US" sz="1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2E6BA0-5BE3-47B1-AD31-5D8164915C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466" y="5517232"/>
            <a:ext cx="2088232" cy="111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087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room&#10;&#10;Description automatically generated">
            <a:extLst>
              <a:ext uri="{FF2B5EF4-FFF2-40B4-BE49-F238E27FC236}">
                <a16:creationId xmlns:a16="http://schemas.microsoft.com/office/drawing/2014/main" id="{F7DD25BD-CEA1-4597-A38A-47BBABE634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08720"/>
            <a:ext cx="9144000" cy="44644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907F34-B6BF-40E3-8E62-F311B259D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878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64D17E-4B8A-4F27-AC33-C3207669F5FA}"/>
              </a:ext>
            </a:extLst>
          </p:cNvPr>
          <p:cNvSpPr txBox="1"/>
          <p:nvPr/>
        </p:nvSpPr>
        <p:spPr>
          <a:xfrm>
            <a:off x="1835696" y="540571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Rotary Hands Across Water in WATEC 2019</a:t>
            </a:r>
          </a:p>
        </p:txBody>
      </p:sp>
    </p:spTree>
    <p:extLst>
      <p:ext uri="{BB962C8B-B14F-4D97-AF65-F5344CB8AC3E}">
        <p14:creationId xmlns:p14="http://schemas.microsoft.com/office/powerpoint/2010/main" val="247030056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68304" y="277463"/>
            <a:ext cx="201622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defRPr>
            </a:lvl2pPr>
            <a:lvl3pPr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defRPr>
            </a:lvl3pPr>
            <a:lvl4pPr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defRPr>
            </a:lvl4pPr>
            <a:lvl5pPr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defRPr>
            </a:lvl5pPr>
            <a:lvl6pPr marL="457200" algn="r" rtl="1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defRPr>
            </a:lvl6pPr>
            <a:lvl7pPr marL="914400" algn="r" rtl="1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defRPr>
            </a:lvl7pPr>
            <a:lvl8pPr marL="1371600" algn="r" rtl="1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defRPr>
            </a:lvl8pPr>
            <a:lvl9pPr marL="1828800" algn="r" rtl="1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accent2"/>
                </a:solidFill>
                <a:latin typeface="Arial" pitchFamily="34" charset="0"/>
                <a:ea typeface="+mn-ea"/>
                <a:cs typeface="Calibri" pitchFamily="34" charset="0"/>
              </a:rPr>
              <a:t>support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893550"/>
            <a:ext cx="2958408" cy="3823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B9DBAB-7802-4D7B-95B8-E68382255C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918" y="2890863"/>
            <a:ext cx="2882560" cy="19330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6D2B05-5C50-46A2-8F41-1E3CAA8B2E30}"/>
              </a:ext>
            </a:extLst>
          </p:cNvPr>
          <p:cNvSpPr txBox="1"/>
          <p:nvPr/>
        </p:nvSpPr>
        <p:spPr>
          <a:xfrm>
            <a:off x="107504" y="1117417"/>
            <a:ext cx="9036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District 2490, </a:t>
            </a:r>
            <a:r>
              <a:rPr lang="en-US" dirty="0"/>
              <a:t>WASH committee, </a:t>
            </a:r>
            <a:r>
              <a:rPr lang="en-US" b="1" dirty="0"/>
              <a:t>Haifa host club, </a:t>
            </a:r>
            <a:r>
              <a:rPr lang="en-US" dirty="0"/>
              <a:t>20 </a:t>
            </a:r>
            <a:r>
              <a:rPr lang="en-US" b="1" dirty="0"/>
              <a:t>local Rotary </a:t>
            </a:r>
            <a:r>
              <a:rPr lang="en-US" dirty="0"/>
              <a:t>clubs</a:t>
            </a:r>
          </a:p>
          <a:p>
            <a:pPr algn="ctr"/>
            <a:r>
              <a:rPr lang="en-US" dirty="0"/>
              <a:t>Coral Springs/Parkland lead Int’l committee of 15 RC, 3 US and Canada Districts</a:t>
            </a:r>
          </a:p>
          <a:p>
            <a:pPr algn="ctr"/>
            <a:r>
              <a:rPr lang="en-US" b="1" dirty="0"/>
              <a:t>Two major TRF Global Grants </a:t>
            </a:r>
            <a:r>
              <a:rPr lang="en-US" dirty="0"/>
              <a:t>close to </a:t>
            </a:r>
            <a:r>
              <a:rPr lang="en-US" b="1" dirty="0"/>
              <a:t>$500,000 </a:t>
            </a:r>
            <a:r>
              <a:rPr lang="en-US" dirty="0"/>
              <a:t>since 2009    </a:t>
            </a:r>
          </a:p>
          <a:p>
            <a:pPr algn="ctr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grand application underway</a:t>
            </a:r>
          </a:p>
          <a:p>
            <a:pPr algn="ctr"/>
            <a:r>
              <a:rPr lang="en-US" dirty="0"/>
              <a:t>		</a:t>
            </a:r>
          </a:p>
          <a:p>
            <a:pPr algn="ctr"/>
            <a:r>
              <a:rPr lang="en-US" b="1" dirty="0"/>
              <a:t>Centennial Noteworthy Program Recognition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C06606-C7B7-4F76-A755-73F0320D21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732" y="173709"/>
            <a:ext cx="2232248" cy="8406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A4CF2C-0696-42DE-9052-F33D2342D0C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0273" y="5373216"/>
            <a:ext cx="970210" cy="12936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9950" y="4922187"/>
            <a:ext cx="5543107" cy="81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9929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 txBox="1">
            <a:spLocks noChangeArrowheads="1"/>
          </p:cNvSpPr>
          <p:nvPr/>
        </p:nvSpPr>
        <p:spPr bwMode="auto">
          <a:xfrm>
            <a:off x="776144" y="473025"/>
            <a:ext cx="7419829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>
                <a:solidFill>
                  <a:schemeClr val="accent2"/>
                </a:solidFill>
              </a:rPr>
              <a:t>Rotarians involved around the  world</a:t>
            </a:r>
            <a:endParaRPr lang="he-IL" sz="2800" b="1" dirty="0">
              <a:solidFill>
                <a:schemeClr val="accent2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941E569-88A8-4473-81BE-66E583BE98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563" y="3971692"/>
            <a:ext cx="3111092" cy="1664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07B689-AA05-4A3C-BBAB-EFDE5DA692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563" y="1628800"/>
            <a:ext cx="4996356" cy="2022923"/>
          </a:xfrm>
          <a:prstGeom prst="rect">
            <a:avLst/>
          </a:prstGeom>
        </p:spPr>
      </p:pic>
      <p:pic>
        <p:nvPicPr>
          <p:cNvPr id="3" name="Picture 2" descr="A group of people holding wine glasses&#10;&#10;Description automatically generated">
            <a:extLst>
              <a:ext uri="{FF2B5EF4-FFF2-40B4-BE49-F238E27FC236}">
                <a16:creationId xmlns:a16="http://schemas.microsoft.com/office/drawing/2014/main" id="{BB98E919-026E-4343-BD85-FFFE5CB5F7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615" y="3971692"/>
            <a:ext cx="2038340" cy="1620068"/>
          </a:xfrm>
          <a:prstGeom prst="rect">
            <a:avLst/>
          </a:prstGeom>
        </p:spPr>
      </p:pic>
      <p:pic>
        <p:nvPicPr>
          <p:cNvPr id="5" name="Picture 4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49711E22-6641-4B3D-9F79-732E00C2AA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1915" y="3968762"/>
            <a:ext cx="1829902" cy="16187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5FA7B4-0A3D-4396-A864-4343207C3C2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628800"/>
            <a:ext cx="2009657" cy="20229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97CB33-B07A-4F11-B291-E95A1F72BC3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9656" y="404629"/>
            <a:ext cx="1692633" cy="635271"/>
          </a:xfrm>
          <a:prstGeom prst="rect">
            <a:avLst/>
          </a:prstGeom>
          <a:noFill/>
          <a:ln w="2857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587959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29C9142-0770-488F-9B7B-B9F8BB255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336714"/>
            <a:ext cx="8208912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he-IL" sz="3200" b="1" dirty="0">
                <a:solidFill>
                  <a:schemeClr val="accent2"/>
                </a:solidFill>
              </a:rPr>
              <a:t>RHAW – numbers and achievements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D8CC3C-0FA9-4B82-9B1E-A7C36AF4DC12}"/>
              </a:ext>
            </a:extLst>
          </p:cNvPr>
          <p:cNvSpPr txBox="1"/>
          <p:nvPr/>
        </p:nvSpPr>
        <p:spPr>
          <a:xfrm>
            <a:off x="1187624" y="1412776"/>
            <a:ext cx="72728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Collaboration with Industry, Academia, The Rotary, water authority</a:t>
            </a:r>
          </a:p>
          <a:p>
            <a:r>
              <a:rPr lang="en-US" dirty="0"/>
              <a:t>Government (Education, Economy, Environment Energy&amp; water.</a:t>
            </a:r>
          </a:p>
          <a:p>
            <a:endParaRPr lang="en-US" dirty="0"/>
          </a:p>
          <a:p>
            <a:r>
              <a:rPr lang="en-US" dirty="0"/>
              <a:t>Since 2006, over 100 schools, 15,000 students, hundreds of teachers</a:t>
            </a:r>
          </a:p>
          <a:p>
            <a:r>
              <a:rPr lang="en-US" dirty="0"/>
              <a:t>Providing Content, Teacher Training, in class and remote support, connection  with industry, STEAM ideas.</a:t>
            </a:r>
          </a:p>
          <a:p>
            <a:endParaRPr lang="en-US" dirty="0"/>
          </a:p>
          <a:p>
            <a:r>
              <a:rPr lang="en-US" dirty="0"/>
              <a:t>Recognized as a </a:t>
            </a:r>
            <a:r>
              <a:rPr lang="en-US" b="1" dirty="0"/>
              <a:t>TRF Noteworthy program</a:t>
            </a:r>
          </a:p>
          <a:p>
            <a:endParaRPr lang="en-US" dirty="0"/>
          </a:p>
          <a:p>
            <a:r>
              <a:rPr lang="en-US" dirty="0"/>
              <a:t>Developed to address the knowledge growth era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519246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0ADC427-E1F0-47A9-8F8F-5177A14A7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254596"/>
            <a:ext cx="763284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PRI Barry </a:t>
            </a:r>
            <a:r>
              <a:rPr lang="en-US" sz="3200" b="1" dirty="0" err="1">
                <a:solidFill>
                  <a:schemeClr val="accent2"/>
                </a:solidFill>
              </a:rPr>
              <a:t>Rassin</a:t>
            </a:r>
            <a:r>
              <a:rPr lang="en-US" sz="3200" b="1" dirty="0">
                <a:solidFill>
                  <a:schemeClr val="accent2"/>
                </a:solidFill>
              </a:rPr>
              <a:t> Address</a:t>
            </a:r>
            <a:endParaRPr lang="en-US" altLang="he-IL" sz="3200" b="1" dirty="0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AA4D5E-F668-4BF2-A929-41E8E99C61E6}"/>
              </a:ext>
            </a:extLst>
          </p:cNvPr>
          <p:cNvSpPr txBox="1"/>
          <p:nvPr/>
        </p:nvSpPr>
        <p:spPr>
          <a:xfrm>
            <a:off x="4211960" y="1340768"/>
            <a:ext cx="43204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Peacebuilding, Water &amp; Sanitation, </a:t>
            </a:r>
          </a:p>
          <a:p>
            <a:pPr algn="ctr"/>
            <a:r>
              <a:rPr lang="en-US" dirty="0"/>
              <a:t>Research, Education and entrepreneurial innovation</a:t>
            </a:r>
          </a:p>
          <a:p>
            <a:pPr algn="ctr"/>
            <a:r>
              <a:rPr lang="en-US" dirty="0"/>
              <a:t>is changing the world for the better</a:t>
            </a:r>
          </a:p>
          <a:p>
            <a:endParaRPr lang="en-US" dirty="0"/>
          </a:p>
          <a:p>
            <a:pPr algn="ctr"/>
            <a:r>
              <a:rPr lang="en-US" sz="2000" b="1" dirty="0"/>
              <a:t>Pure and simple: This is Rotary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We must examine how to </a:t>
            </a:r>
          </a:p>
          <a:p>
            <a:pPr algn="ctr"/>
            <a:r>
              <a:rPr lang="en-US" b="1" dirty="0"/>
              <a:t>take the wonderful things you do here </a:t>
            </a:r>
          </a:p>
          <a:p>
            <a:pPr algn="ctr"/>
            <a:r>
              <a:rPr lang="en-US" b="1" dirty="0"/>
              <a:t>to the world…</a:t>
            </a:r>
          </a:p>
          <a:p>
            <a:endParaRPr lang="en-US" dirty="0"/>
          </a:p>
        </p:txBody>
      </p:sp>
      <p:pic>
        <p:nvPicPr>
          <p:cNvPr id="6" name="Picture 5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4BFC2538-6D4F-4004-B88F-4160CA8650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888" y="1340768"/>
            <a:ext cx="2926496" cy="4392488"/>
          </a:xfrm>
          <a:prstGeom prst="rect">
            <a:avLst/>
          </a:prstGeom>
        </p:spPr>
      </p:pic>
      <p:pic>
        <p:nvPicPr>
          <p:cNvPr id="8" name="Picture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11F18879-D8CD-40D5-B5F4-1D2812C9E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565" y="4221088"/>
            <a:ext cx="3092981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5750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CF8CC4-0994-4FA0-8271-A7EF171565F4}"/>
              </a:ext>
            </a:extLst>
          </p:cNvPr>
          <p:cNvSpPr txBox="1"/>
          <p:nvPr/>
        </p:nvSpPr>
        <p:spPr>
          <a:xfrm>
            <a:off x="-108520" y="5373216"/>
            <a:ext cx="81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400" b="1" dirty="0"/>
              <a:t>Student impression:</a:t>
            </a:r>
          </a:p>
          <a:p>
            <a:pPr algn="ctr" rtl="1"/>
            <a:r>
              <a:rPr lang="en-US" sz="2400" b="1" i="1" dirty="0"/>
              <a:t>“We learned we can understand things…”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D8C1070-39C5-4A5A-82CA-082148D80DB3}"/>
              </a:ext>
            </a:extLst>
          </p:cNvPr>
          <p:cNvGrpSpPr/>
          <p:nvPr/>
        </p:nvGrpSpPr>
        <p:grpSpPr>
          <a:xfrm>
            <a:off x="1531899" y="1278096"/>
            <a:ext cx="6192688" cy="3888432"/>
            <a:chOff x="440046" y="1142325"/>
            <a:chExt cx="6918786" cy="4518923"/>
          </a:xfrm>
        </p:grpSpPr>
        <p:pic>
          <p:nvPicPr>
            <p:cNvPr id="5" name="Picture 4" descr="A group of people in a room&#10;&#10;Description automatically generated">
              <a:extLst>
                <a:ext uri="{FF2B5EF4-FFF2-40B4-BE49-F238E27FC236}">
                  <a16:creationId xmlns:a16="http://schemas.microsoft.com/office/drawing/2014/main" id="{66693274-69FA-4753-9D97-34D150ADBC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530" b="9565"/>
            <a:stretch/>
          </p:blipFill>
          <p:spPr>
            <a:xfrm>
              <a:off x="440047" y="1142325"/>
              <a:ext cx="3123841" cy="249049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B9600E1-45FD-4488-8918-1816525401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35" b="41366"/>
            <a:stretch/>
          </p:blipFill>
          <p:spPr>
            <a:xfrm>
              <a:off x="3563887" y="1142325"/>
              <a:ext cx="3794945" cy="248312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2FFEADB-3686-48E6-B489-2EE9CE63E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0430" y="3632820"/>
              <a:ext cx="3418402" cy="202842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A3005AF-2DB3-4041-8E7D-01561C3C5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46" y="3632820"/>
              <a:ext cx="3526777" cy="2028428"/>
            </a:xfrm>
            <a:prstGeom prst="rect">
              <a:avLst/>
            </a:prstGeom>
          </p:spPr>
        </p:pic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BBCEB4A6-EE95-463B-ADF4-36B37878B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800" y="303083"/>
            <a:ext cx="8172400" cy="648072"/>
          </a:xfrm>
        </p:spPr>
        <p:txBody>
          <a:bodyPr/>
          <a:lstStyle/>
          <a:p>
            <a:r>
              <a:rPr lang="en-US" sz="2800" b="1" kern="1200" dirty="0">
                <a:solidFill>
                  <a:schemeClr val="accent2"/>
                </a:solidFill>
                <a:latin typeface="Arial" pitchFamily="34" charset="0"/>
                <a:ea typeface="+mn-ea"/>
                <a:cs typeface="Calibri" pitchFamily="34" charset="0"/>
              </a:rPr>
              <a:t>VP RI Babalola visit Begin school in Gedera</a:t>
            </a:r>
          </a:p>
        </p:txBody>
      </p:sp>
    </p:spTree>
    <p:extLst>
      <p:ext uri="{BB962C8B-B14F-4D97-AF65-F5344CB8AC3E}">
        <p14:creationId xmlns:p14="http://schemas.microsoft.com/office/powerpoint/2010/main" val="285416418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CF8CC4-0994-4FA0-8271-A7EF171565F4}"/>
              </a:ext>
            </a:extLst>
          </p:cNvPr>
          <p:cNvSpPr txBox="1"/>
          <p:nvPr/>
        </p:nvSpPr>
        <p:spPr>
          <a:xfrm>
            <a:off x="101992" y="5525486"/>
            <a:ext cx="81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b="1" dirty="0"/>
              <a:t>Romania RC were first to start led by </a:t>
            </a:r>
          </a:p>
          <a:p>
            <a:pPr algn="ctr" rtl="1"/>
            <a:r>
              <a:rPr lang="en-US" b="1" dirty="0"/>
              <a:t>Dr. Florin Iliescu and PDG Aver Fuchs </a:t>
            </a:r>
          </a:p>
          <a:p>
            <a:pPr algn="ctr" rtl="1"/>
            <a:r>
              <a:rPr lang="en-US" b="1" dirty="0"/>
              <a:t>of the </a:t>
            </a:r>
            <a:r>
              <a:rPr lang="en-US" b="1" dirty="0" err="1"/>
              <a:t>Bistrita</a:t>
            </a:r>
            <a:r>
              <a:rPr lang="en-US" b="1" dirty="0"/>
              <a:t> and Gedera RC </a:t>
            </a:r>
            <a:endParaRPr lang="en-US" b="1" i="1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BCEB4A6-EE95-463B-ADF4-36B37878B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800" y="303083"/>
            <a:ext cx="8172400" cy="648072"/>
          </a:xfrm>
        </p:spPr>
        <p:txBody>
          <a:bodyPr/>
          <a:lstStyle/>
          <a:p>
            <a:pPr algn="ctr"/>
            <a:r>
              <a:rPr lang="en-US" sz="2800" b="1" kern="1200" dirty="0">
                <a:solidFill>
                  <a:schemeClr val="accent2"/>
                </a:solidFill>
                <a:latin typeface="Arial" pitchFamily="34" charset="0"/>
                <a:ea typeface="+mn-ea"/>
                <a:cs typeface="Calibri" pitchFamily="34" charset="0"/>
              </a:rPr>
              <a:t>Program Launched during 2020-21  </a:t>
            </a:r>
          </a:p>
        </p:txBody>
      </p:sp>
      <p:pic>
        <p:nvPicPr>
          <p:cNvPr id="2050" name="gmail-m_3407241071298984354Picture 2">
            <a:extLst>
              <a:ext uri="{FF2B5EF4-FFF2-40B4-BE49-F238E27FC236}">
                <a16:creationId xmlns:a16="http://schemas.microsoft.com/office/drawing/2014/main" id="{C41EF661-0C32-472D-9A2C-C2170178C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268760"/>
            <a:ext cx="7163429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97404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CF8CC4-0994-4FA0-8271-A7EF171565F4}"/>
              </a:ext>
            </a:extLst>
          </p:cNvPr>
          <p:cNvSpPr txBox="1"/>
          <p:nvPr/>
        </p:nvSpPr>
        <p:spPr>
          <a:xfrm>
            <a:off x="485800" y="5199313"/>
            <a:ext cx="81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600" b="1" dirty="0"/>
              <a:t>Rotary Club activity increased and next were RC from Poland </a:t>
            </a:r>
          </a:p>
          <a:p>
            <a:pPr algn="ctr" rtl="1"/>
            <a:r>
              <a:rPr lang="en-US" sz="1600" b="1" dirty="0"/>
              <a:t>led by PDG Prof. Marian Jerzy </a:t>
            </a:r>
            <a:r>
              <a:rPr lang="en-US" sz="1600" b="1" dirty="0" err="1"/>
              <a:t>Korczynski</a:t>
            </a:r>
            <a:r>
              <a:rPr lang="en-US" sz="1600" b="1" dirty="0"/>
              <a:t> and PP Shlomo Bronher </a:t>
            </a:r>
          </a:p>
          <a:p>
            <a:pPr algn="ctr" rtl="1"/>
            <a:r>
              <a:rPr lang="en-US" sz="1600" b="1" dirty="0"/>
              <a:t>of the Lodz and </a:t>
            </a:r>
            <a:r>
              <a:rPr lang="en-US" sz="1600" b="1" dirty="0" err="1"/>
              <a:t>Ramle</a:t>
            </a:r>
            <a:r>
              <a:rPr lang="en-US" sz="1600" b="1" dirty="0"/>
              <a:t> RC </a:t>
            </a:r>
            <a:endParaRPr lang="en-US" sz="1600" b="1" i="1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BCEB4A6-EE95-463B-ADF4-36B37878B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800" y="303083"/>
            <a:ext cx="8172400" cy="648072"/>
          </a:xfrm>
        </p:spPr>
        <p:txBody>
          <a:bodyPr/>
          <a:lstStyle/>
          <a:p>
            <a:pPr algn="ctr"/>
            <a:r>
              <a:rPr lang="en-US" sz="2800" b="1" kern="1200" dirty="0">
                <a:solidFill>
                  <a:schemeClr val="accent2"/>
                </a:solidFill>
                <a:latin typeface="Arial" pitchFamily="34" charset="0"/>
                <a:ea typeface="+mn-ea"/>
                <a:cs typeface="Calibri" pitchFamily="34" charset="0"/>
              </a:rPr>
              <a:t>Program expanding   </a:t>
            </a:r>
          </a:p>
        </p:txBody>
      </p:sp>
      <p:pic>
        <p:nvPicPr>
          <p:cNvPr id="1026" name="gmail-m_3407241071298984354Picture 1">
            <a:extLst>
              <a:ext uri="{FF2B5EF4-FFF2-40B4-BE49-F238E27FC236}">
                <a16:creationId xmlns:a16="http://schemas.microsoft.com/office/drawing/2014/main" id="{E5186603-AD97-4E13-B005-FA3727959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51" y="1167022"/>
            <a:ext cx="718229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937546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CF8CC4-0994-4FA0-8271-A7EF171565F4}"/>
              </a:ext>
            </a:extLst>
          </p:cNvPr>
          <p:cNvSpPr txBox="1"/>
          <p:nvPr/>
        </p:nvSpPr>
        <p:spPr>
          <a:xfrm>
            <a:off x="502899" y="2132856"/>
            <a:ext cx="81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Activity continue to grow in Albania, Kosovo, </a:t>
            </a:r>
          </a:p>
          <a:p>
            <a:pPr algn="ctr"/>
            <a:r>
              <a:rPr lang="en-US" sz="2400" b="1" dirty="0"/>
              <a:t>USA, and later in India</a:t>
            </a:r>
          </a:p>
          <a:p>
            <a:pPr algn="ctr"/>
            <a:r>
              <a:rPr lang="en-US" sz="2400" b="1" i="1" dirty="0"/>
              <a:t>with interest raised in </a:t>
            </a:r>
          </a:p>
          <a:p>
            <a:pPr algn="ctr"/>
            <a:r>
              <a:rPr lang="en-US" sz="2400" b="1" i="1" dirty="0"/>
              <a:t>Lithuania, Greece Spain Hungry and </a:t>
            </a:r>
          </a:p>
          <a:p>
            <a:pPr algn="ctr"/>
            <a:endParaRPr lang="en-US" sz="2400" b="1" i="1" dirty="0"/>
          </a:p>
          <a:p>
            <a:pPr algn="ctr"/>
            <a:r>
              <a:rPr lang="en-US" sz="2400" b="1" i="1" dirty="0"/>
              <a:t>And this is just the pilot…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BCEB4A6-EE95-463B-ADF4-36B37878B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800" y="303083"/>
            <a:ext cx="8172400" cy="648072"/>
          </a:xfrm>
        </p:spPr>
        <p:txBody>
          <a:bodyPr/>
          <a:lstStyle/>
          <a:p>
            <a:pPr algn="ctr"/>
            <a:r>
              <a:rPr lang="en-US" sz="2800" b="1" kern="1200" dirty="0">
                <a:solidFill>
                  <a:schemeClr val="accent2"/>
                </a:solidFill>
                <a:latin typeface="Arial" pitchFamily="34" charset="0"/>
                <a:ea typeface="+mn-ea"/>
                <a:cs typeface="Calibri" pitchFamily="34" charset="0"/>
              </a:rPr>
              <a:t>Program expanding further   </a:t>
            </a:r>
          </a:p>
        </p:txBody>
      </p:sp>
    </p:spTree>
    <p:extLst>
      <p:ext uri="{BB962C8B-B14F-4D97-AF65-F5344CB8AC3E}">
        <p14:creationId xmlns:p14="http://schemas.microsoft.com/office/powerpoint/2010/main" val="575204677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 txBox="1">
            <a:spLocks noChangeArrowheads="1"/>
          </p:cNvSpPr>
          <p:nvPr/>
        </p:nvSpPr>
        <p:spPr bwMode="auto">
          <a:xfrm>
            <a:off x="6228184" y="1412776"/>
            <a:ext cx="2915816" cy="38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ROTARY</a:t>
            </a:r>
          </a:p>
          <a:p>
            <a:pPr marL="457200" indent="-457200">
              <a:spcBef>
                <a:spcPct val="2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Min of Economy</a:t>
            </a:r>
          </a:p>
          <a:p>
            <a:pPr marL="457200" indent="-457200">
              <a:spcBef>
                <a:spcPct val="2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Min of Education</a:t>
            </a:r>
          </a:p>
          <a:p>
            <a:pPr marL="457200" indent="-457200">
              <a:spcBef>
                <a:spcPct val="2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Water Authority</a:t>
            </a:r>
          </a:p>
          <a:p>
            <a:pPr marL="457200" indent="-457200">
              <a:spcBef>
                <a:spcPct val="20000"/>
              </a:spcBef>
            </a:pPr>
            <a:r>
              <a:rPr lang="en-US" b="1" dirty="0">
                <a:solidFill>
                  <a:srgbClr val="000000"/>
                </a:solidFill>
              </a:rPr>
              <a:t>National Part Authority</a:t>
            </a:r>
          </a:p>
          <a:p>
            <a:pPr marL="457200" indent="-457200">
              <a:spcBef>
                <a:spcPct val="2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Antiquities Authority</a:t>
            </a:r>
          </a:p>
          <a:p>
            <a:pPr marL="457200" indent="-457200">
              <a:spcBef>
                <a:spcPct val="2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Municipalities</a:t>
            </a:r>
          </a:p>
          <a:p>
            <a:pPr marL="457200" indent="-457200">
              <a:spcBef>
                <a:spcPct val="2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Technion GWRI</a:t>
            </a:r>
          </a:p>
          <a:p>
            <a:pPr marL="457200" indent="-457200">
              <a:spcBef>
                <a:spcPct val="2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Hebrew university</a:t>
            </a:r>
          </a:p>
          <a:p>
            <a:pPr marL="457200" indent="-457200">
              <a:spcBef>
                <a:spcPct val="2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The Globe program,</a:t>
            </a:r>
          </a:p>
        </p:txBody>
      </p:sp>
      <p:sp>
        <p:nvSpPr>
          <p:cNvPr id="31748" name="Rectangle 2"/>
          <p:cNvSpPr txBox="1">
            <a:spLocks noChangeArrowheads="1"/>
          </p:cNvSpPr>
          <p:nvPr/>
        </p:nvSpPr>
        <p:spPr bwMode="auto">
          <a:xfrm>
            <a:off x="3814969" y="320467"/>
            <a:ext cx="322263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Many Partners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347864" y="1412776"/>
            <a:ext cx="2410991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spcBef>
                <a:spcPct val="2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Desalination Eng.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VID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Tahal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Mekorot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Karaso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Amiad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Barmad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Ein Netafim 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Mei Raanana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Mei Carmel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 sz="2000" b="1" dirty="0" err="1">
                <a:solidFill>
                  <a:srgbClr val="000000"/>
                </a:solidFill>
              </a:rPr>
              <a:t>Palgi</a:t>
            </a:r>
            <a:r>
              <a:rPr lang="en-US" sz="2000" b="1" dirty="0">
                <a:solidFill>
                  <a:srgbClr val="000000"/>
                </a:solidFill>
              </a:rPr>
              <a:t> Maim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ARI, NUF</a:t>
            </a:r>
            <a:endParaRPr lang="he-IL" sz="2000" dirty="0">
              <a:solidFill>
                <a:srgbClr val="000000"/>
              </a:solidFill>
            </a:endParaRPr>
          </a:p>
          <a:p>
            <a:pPr marL="457200" indent="-457200" algn="l">
              <a:spcBef>
                <a:spcPct val="20000"/>
              </a:spcBef>
            </a:pPr>
            <a:r>
              <a:rPr lang="he-IL" sz="2000" b="1" dirty="0">
                <a:solidFill>
                  <a:srgbClr val="000000"/>
                </a:solidFill>
              </a:rPr>
              <a:t> </a:t>
            </a:r>
          </a:p>
          <a:p>
            <a:pPr marL="457200" indent="-457200" algn="l">
              <a:spcBef>
                <a:spcPct val="20000"/>
              </a:spcBef>
            </a:pPr>
            <a:endParaRPr lang="he-IL" sz="2000" b="1" dirty="0">
              <a:solidFill>
                <a:srgbClr val="000000"/>
              </a:solidFill>
            </a:endParaRPr>
          </a:p>
          <a:p>
            <a:pPr marL="457200" indent="-457200" algn="l">
              <a:spcBef>
                <a:spcPct val="20000"/>
              </a:spcBef>
            </a:pPr>
            <a:endParaRPr lang="he-IL" sz="2000" b="1" dirty="0">
              <a:solidFill>
                <a:srgbClr val="000000"/>
              </a:solidFill>
            </a:endParaRPr>
          </a:p>
          <a:p>
            <a:pPr marL="457200" indent="-457200" algn="l">
              <a:spcBef>
                <a:spcPct val="20000"/>
              </a:spcBef>
            </a:pPr>
            <a:endParaRPr lang="he-IL" sz="2000" b="1" dirty="0">
              <a:solidFill>
                <a:srgbClr val="000000"/>
              </a:solidFill>
            </a:endParaRPr>
          </a:p>
          <a:p>
            <a:pPr marL="457200" indent="-457200" algn="l">
              <a:spcBef>
                <a:spcPct val="20000"/>
              </a:spcBef>
            </a:pPr>
            <a:endParaRPr lang="he-IL" sz="2000" b="1" dirty="0">
              <a:solidFill>
                <a:srgbClr val="000000"/>
              </a:solidFill>
            </a:endParaRPr>
          </a:p>
          <a:p>
            <a:pPr marL="457200" indent="-457200" algn="l">
              <a:spcBef>
                <a:spcPct val="20000"/>
              </a:spcBef>
            </a:pPr>
            <a:endParaRPr lang="en-US" sz="2000" b="1" dirty="0">
              <a:solidFill>
                <a:srgbClr val="000000"/>
              </a:solidFill>
            </a:endParaRPr>
          </a:p>
          <a:p>
            <a:pPr marL="457200" indent="-457200" algn="l">
              <a:spcBef>
                <a:spcPct val="20000"/>
              </a:spcBef>
            </a:pP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9012" y="1445269"/>
            <a:ext cx="266429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spcBef>
                <a:spcPct val="2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Science Museums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History Museums 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Visitor Centers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Archeologists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 sz="1600" b="1" dirty="0">
                <a:solidFill>
                  <a:srgbClr val="000000"/>
                </a:solidFill>
              </a:rPr>
              <a:t> </a:t>
            </a:r>
            <a:endParaRPr lang="he-IL" sz="2000" b="1" dirty="0">
              <a:solidFill>
                <a:srgbClr val="000000"/>
              </a:solidFill>
            </a:endParaRPr>
          </a:p>
          <a:p>
            <a:pPr marL="457200" indent="-457200" algn="l">
              <a:spcBef>
                <a:spcPct val="20000"/>
              </a:spcBef>
            </a:pPr>
            <a:endParaRPr lang="he-IL" sz="2000" b="1" dirty="0">
              <a:solidFill>
                <a:srgbClr val="000000"/>
              </a:solidFill>
            </a:endParaRPr>
          </a:p>
          <a:p>
            <a:pPr marL="457200" indent="-457200" algn="l">
              <a:spcBef>
                <a:spcPct val="20000"/>
              </a:spcBef>
            </a:pPr>
            <a:endParaRPr lang="he-IL" sz="2000" b="1" dirty="0">
              <a:solidFill>
                <a:srgbClr val="000000"/>
              </a:solidFill>
            </a:endParaRPr>
          </a:p>
          <a:p>
            <a:pPr marL="457200" indent="-457200" algn="l">
              <a:spcBef>
                <a:spcPct val="20000"/>
              </a:spcBef>
            </a:pPr>
            <a:endParaRPr lang="he-IL" sz="2000" b="1" dirty="0">
              <a:solidFill>
                <a:srgbClr val="000000"/>
              </a:solidFill>
            </a:endParaRPr>
          </a:p>
          <a:p>
            <a:pPr marL="457200" indent="-457200" algn="l">
              <a:spcBef>
                <a:spcPct val="20000"/>
              </a:spcBef>
            </a:pPr>
            <a:endParaRPr lang="he-IL" sz="2000" b="1" dirty="0">
              <a:solidFill>
                <a:srgbClr val="000000"/>
              </a:solidFill>
            </a:endParaRPr>
          </a:p>
          <a:p>
            <a:pPr marL="457200" indent="-457200" algn="l">
              <a:spcBef>
                <a:spcPct val="20000"/>
              </a:spcBef>
            </a:pPr>
            <a:endParaRPr lang="en-US" sz="2000" b="1" dirty="0">
              <a:solidFill>
                <a:srgbClr val="000000"/>
              </a:solidFill>
            </a:endParaRPr>
          </a:p>
          <a:p>
            <a:pPr marL="457200" indent="-457200" algn="l">
              <a:spcBef>
                <a:spcPct val="20000"/>
              </a:spcBef>
            </a:pPr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9" name="Picture 2" descr="C:\Users\Amnon\Desktop\start with wat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238" y="5894098"/>
            <a:ext cx="2933802" cy="701458"/>
          </a:xfrm>
          <a:prstGeom prst="rect">
            <a:avLst/>
          </a:prstGeom>
          <a:noFill/>
        </p:spPr>
      </p:pic>
      <p:pic>
        <p:nvPicPr>
          <p:cNvPr id="12" name="Picture 5" descr="C:\Users\Amnon\Documents\Hi-Teach\Running Projects\Water\Logo &amp; Stationary\לוגו\logo_lt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162" y="3243884"/>
            <a:ext cx="699450" cy="740594"/>
          </a:xfrm>
          <a:prstGeom prst="rect">
            <a:avLst/>
          </a:prstGeom>
          <a:noFill/>
        </p:spPr>
      </p:pic>
      <p:pic>
        <p:nvPicPr>
          <p:cNvPr id="17" name="Picture 13" descr="C:\Users\Amnon\Documents\Hi-Teach\Running Projects\Water\Logo &amp; Stationary\לוגו\עין נטפים\לוגו עין נטפים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8140" y="3280357"/>
            <a:ext cx="792088" cy="506781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803" y="5908411"/>
            <a:ext cx="858237" cy="6241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82201E1-BF6D-4F73-BB1F-8B68B46535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454" y="2181077"/>
            <a:ext cx="1228725" cy="1162050"/>
          </a:xfrm>
          <a:prstGeom prst="rect">
            <a:avLst/>
          </a:prstGeom>
          <a:ln w="19050">
            <a:solidFill>
              <a:schemeClr val="accent1">
                <a:lumMod val="25000"/>
              </a:schemeClr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4EF921-CE8E-4EDA-82AB-D27906C48AD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712" y="4130508"/>
            <a:ext cx="688629" cy="8422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0B6E866-0FC9-4FF9-84D8-A3B9FC5943C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8164" y="5881286"/>
            <a:ext cx="603411" cy="683584"/>
          </a:xfrm>
          <a:prstGeom prst="rect">
            <a:avLst/>
          </a:prstGeom>
        </p:spPr>
      </p:pic>
      <p:pic>
        <p:nvPicPr>
          <p:cNvPr id="23" name="Picture 2" descr="http://cdn.exiteme.com/exitetogo/www.ks-water.co.il/gallery/sitepics/0931C4FD-BE75-B468-0D54-39E693971FC8.png">
            <a:extLst>
              <a:ext uri="{FF2B5EF4-FFF2-40B4-BE49-F238E27FC236}">
                <a16:creationId xmlns:a16="http://schemas.microsoft.com/office/drawing/2014/main" id="{1DA0E84D-93BD-41B6-A697-4B9F55D98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1729" y="3892240"/>
            <a:ext cx="803305" cy="94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logo">
            <a:extLst>
              <a:ext uri="{FF2B5EF4-FFF2-40B4-BE49-F238E27FC236}">
                <a16:creationId xmlns:a16="http://schemas.microsoft.com/office/drawing/2014/main" id="{08CAB117-9179-4E2D-B831-36D130DA1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5535" y="5064450"/>
            <a:ext cx="916533" cy="41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mnon\Documents\Hi-Teach\Running Projects\Water\Logo &amp; Stationary\לוגו\amiad-newlogo.jpg">
            <a:extLst>
              <a:ext uri="{FF2B5EF4-FFF2-40B4-BE49-F238E27FC236}">
                <a16:creationId xmlns:a16="http://schemas.microsoft.com/office/drawing/2014/main" id="{F0736EF5-8DB1-42F0-8F6F-91B3637C6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5958" y="5578136"/>
            <a:ext cx="1070533" cy="380448"/>
          </a:xfrm>
          <a:prstGeom prst="rect">
            <a:avLst/>
          </a:prstGeom>
          <a:ln w="28575">
            <a:solidFill>
              <a:schemeClr val="accent3">
                <a:lumMod val="25000"/>
              </a:schemeClr>
            </a:solidFill>
          </a:ln>
        </p:spPr>
      </p:pic>
      <p:pic>
        <p:nvPicPr>
          <p:cNvPr id="26" name="Picture 8" descr="https://static.wixstatic.com/media/0ca143_e7c74324d8e745f2ac36382b93bf427d~mv2.png/v1/fill/w_135,h_70,al_c,usm_0.66_1.00_0.01/0ca143_e7c74324d8e745f2ac36382b93bf427d~mv2.png">
            <a:extLst>
              <a:ext uri="{FF2B5EF4-FFF2-40B4-BE49-F238E27FC236}">
                <a16:creationId xmlns:a16="http://schemas.microsoft.com/office/drawing/2014/main" id="{8BC559A4-B376-4257-8514-8EA3E71B8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842" y="3222398"/>
            <a:ext cx="699450" cy="36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113A595-4A9C-4CAD-96A8-1716726C5AF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712" y="5146299"/>
            <a:ext cx="912056" cy="431837"/>
          </a:xfrm>
          <a:prstGeom prst="rect">
            <a:avLst/>
          </a:prstGeom>
        </p:spPr>
      </p:pic>
      <p:pic>
        <p:nvPicPr>
          <p:cNvPr id="28" name="Picture 9" descr="C:\Users\Amnon\Documents\Hi-Teach\Running Projects\Water\Logo &amp; Stationary\לוגו\tahal_logo.gif">
            <a:extLst>
              <a:ext uri="{FF2B5EF4-FFF2-40B4-BE49-F238E27FC236}">
                <a16:creationId xmlns:a16="http://schemas.microsoft.com/office/drawing/2014/main" id="{94A61D0D-ECD3-428C-B5F7-CD5F7CA18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661" y="3649910"/>
            <a:ext cx="769894" cy="362678"/>
          </a:xfrm>
          <a:prstGeom prst="rect">
            <a:avLst/>
          </a:prstGeom>
          <a:noFill/>
        </p:spPr>
      </p:pic>
      <p:pic>
        <p:nvPicPr>
          <p:cNvPr id="29" name="Picture 2" descr="https://nebula.wsimg.com/9c26c28920e21083fc643e366967c84f?AccessKeyId=620FE99D6DBD6244D786&amp;disposition=0&amp;alloworigin=1">
            <a:extLst>
              <a:ext uri="{FF2B5EF4-FFF2-40B4-BE49-F238E27FC236}">
                <a16:creationId xmlns:a16="http://schemas.microsoft.com/office/drawing/2014/main" id="{FB2D70F9-FC1F-4DA9-A25B-6CB532667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4234" y="5558078"/>
            <a:ext cx="827564" cy="42056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2A72CD1-1C36-42DD-AE71-64B4A8441F78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503" y="5126241"/>
            <a:ext cx="730954" cy="43183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17FD72C-BEF8-476B-8CEF-C16ED919E423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5958" y="6096724"/>
            <a:ext cx="1092651" cy="416871"/>
          </a:xfrm>
          <a:prstGeom prst="rect">
            <a:avLst/>
          </a:prstGeom>
          <a:ln w="28575">
            <a:solidFill>
              <a:schemeClr val="accent3">
                <a:lumMod val="25000"/>
              </a:schemeClr>
            </a:solidFill>
          </a:ln>
        </p:spPr>
      </p:pic>
      <p:pic>
        <p:nvPicPr>
          <p:cNvPr id="32" name="Picture 7" descr="C:\Users\Amnon\Documents\Hi-Teach\Running Projects\Water\Logo &amp; Stationary\לוגו\LogoRaanana.jpg">
            <a:extLst>
              <a:ext uri="{FF2B5EF4-FFF2-40B4-BE49-F238E27FC236}">
                <a16:creationId xmlns:a16="http://schemas.microsoft.com/office/drawing/2014/main" id="{BB127331-048E-4FBA-A58E-7D1E7E587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45" y="4145151"/>
            <a:ext cx="811964" cy="861223"/>
          </a:xfrm>
          <a:prstGeom prst="rect">
            <a:avLst/>
          </a:prstGeom>
          <a:noFill/>
        </p:spPr>
      </p:pic>
      <p:pic>
        <p:nvPicPr>
          <p:cNvPr id="33" name="Picture 2" descr="Image result for technion logo png">
            <a:extLst>
              <a:ext uri="{FF2B5EF4-FFF2-40B4-BE49-F238E27FC236}">
                <a16:creationId xmlns:a16="http://schemas.microsoft.com/office/drawing/2014/main" id="{D25A24D0-7BC5-4956-9347-10199B4AE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729" y="3441367"/>
            <a:ext cx="1217946" cy="520460"/>
          </a:xfrm>
          <a:prstGeom prst="rect">
            <a:avLst/>
          </a:prstGeom>
          <a:ln w="28575">
            <a:solidFill>
              <a:schemeClr val="accent3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2AE92F2-AA9E-4A2A-B1CB-F5F098619689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140" y="352982"/>
            <a:ext cx="1692633" cy="635271"/>
          </a:xfrm>
          <a:prstGeom prst="rect">
            <a:avLst/>
          </a:prstGeom>
          <a:noFill/>
          <a:ln w="2857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C3F912F-D88A-4BE6-8522-FE29B16127D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04" y="302016"/>
            <a:ext cx="807333" cy="102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46435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A060C150-15F8-44C2-85B1-061F68817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5756" y="266356"/>
            <a:ext cx="43924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Program Outline</a:t>
            </a:r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80C81E6-C05E-4BEC-8087-01FC3FE86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241" y="1844824"/>
            <a:ext cx="2698132" cy="36574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B41275-2938-4DD4-8489-422E7D3BC8FB}"/>
              </a:ext>
            </a:extLst>
          </p:cNvPr>
          <p:cNvSpPr txBox="1"/>
          <p:nvPr/>
        </p:nvSpPr>
        <p:spPr>
          <a:xfrm>
            <a:off x="5781256" y="1355708"/>
            <a:ext cx="2952328" cy="275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latin typeface="Calibri" panose="020F0502020204030204" pitchFamily="34" charset="0"/>
                <a:cs typeface="Arial" panose="020B0604020202020204" pitchFamily="34" charset="0"/>
              </a:rPr>
              <a:t>Israel, Poland, Romania, India, USA, Albania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736EEC-6E12-4C5F-8604-86923E325F6C}"/>
              </a:ext>
            </a:extLst>
          </p:cNvPr>
          <p:cNvSpPr txBox="1"/>
          <p:nvPr/>
        </p:nvSpPr>
        <p:spPr>
          <a:xfrm>
            <a:off x="1314709" y="1355708"/>
            <a:ext cx="4096072" cy="4884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rtl="0">
              <a:lnSpc>
                <a:spcPct val="115000"/>
              </a:lnSpc>
              <a:spcAft>
                <a:spcPts val="1000"/>
              </a:spcAft>
              <a:buFont typeface="+mj-lt"/>
              <a:buAutoNum type="arabicParenBoth"/>
            </a:pPr>
            <a:r>
              <a:rPr lang="en-US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Approve Grant, Funding</a:t>
            </a:r>
            <a:endParaRPr lang="en-US" sz="12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Both"/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 Twinning content 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Both"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Start training and g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uidance,  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Both"/>
            </a:pPr>
            <a:r>
              <a:rPr lang="en-US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Find school, Explain the program 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Both"/>
            </a:pPr>
            <a:r>
              <a:rPr lang="en-US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Find partners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Utility, Gov.  Academia 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Both"/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Identify topic, curricula, STEAM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Both"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Start STEAM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Both"/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Start Twinning process 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Both"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Exchange STEAM products (English) 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Both"/>
            </a:pPr>
            <a:r>
              <a:rPr lang="en-US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Cross review and feedback dialog 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Both"/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Prepare for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year end graduation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Both"/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Analysis and final report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138150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A060C150-15F8-44C2-85B1-061F68817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5045"/>
            <a:ext cx="89644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40 Contributing and participating </a:t>
            </a:r>
          </a:p>
          <a:p>
            <a:pPr algn="ctr"/>
            <a:r>
              <a:rPr lang="en-US" sz="2400" b="1" dirty="0">
                <a:solidFill>
                  <a:schemeClr val="accent2"/>
                </a:solidFill>
              </a:rPr>
              <a:t>Rotary Clubs &amp; Districts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1F40FE-0F0D-4611-B5B8-5745E731B0DC}"/>
              </a:ext>
            </a:extLst>
          </p:cNvPr>
          <p:cNvSpPr txBox="1"/>
          <p:nvPr/>
        </p:nvSpPr>
        <p:spPr>
          <a:xfrm>
            <a:off x="2951820" y="1484784"/>
            <a:ext cx="32403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RC in Israel district 2490</a:t>
            </a:r>
          </a:p>
          <a:p>
            <a:r>
              <a:rPr lang="en-US" dirty="0"/>
              <a:t>Host: Haifa RC</a:t>
            </a:r>
          </a:p>
          <a:p>
            <a:r>
              <a:rPr lang="en-US" dirty="0"/>
              <a:t>Int’l partner CS/PL RC</a:t>
            </a:r>
          </a:p>
          <a:p>
            <a:endParaRPr lang="en-US" dirty="0"/>
          </a:p>
          <a:p>
            <a:r>
              <a:rPr lang="en-US" dirty="0"/>
              <a:t>Int’l RC  in eight (8) counties</a:t>
            </a:r>
          </a:p>
          <a:p>
            <a:endParaRPr lang="en-US" dirty="0"/>
          </a:p>
          <a:p>
            <a:r>
              <a:rPr lang="en-US" dirty="0"/>
              <a:t>USA</a:t>
            </a:r>
          </a:p>
          <a:p>
            <a:r>
              <a:rPr lang="en-US" dirty="0"/>
              <a:t>Canada</a:t>
            </a:r>
          </a:p>
          <a:p>
            <a:r>
              <a:rPr lang="en-US" dirty="0"/>
              <a:t>Romania</a:t>
            </a:r>
          </a:p>
          <a:p>
            <a:r>
              <a:rPr lang="en-US" dirty="0"/>
              <a:t>Poland</a:t>
            </a:r>
          </a:p>
          <a:p>
            <a:r>
              <a:rPr lang="en-US" dirty="0"/>
              <a:t>India</a:t>
            </a:r>
          </a:p>
          <a:p>
            <a:r>
              <a:rPr lang="en-US" dirty="0"/>
              <a:t>Albania</a:t>
            </a:r>
          </a:p>
          <a:p>
            <a:r>
              <a:rPr lang="en-US" dirty="0"/>
              <a:t>Kosovo</a:t>
            </a:r>
          </a:p>
          <a:p>
            <a:r>
              <a:rPr lang="en-US" dirty="0"/>
              <a:t>Greece</a:t>
            </a:r>
          </a:p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29415B6-FCA3-404E-A96F-EA46598CA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139155"/>
              </p:ext>
            </p:extLst>
          </p:nvPr>
        </p:nvGraphicFramePr>
        <p:xfrm>
          <a:off x="5076056" y="3631684"/>
          <a:ext cx="1206500" cy="1706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6500">
                  <a:extLst>
                    <a:ext uri="{9D8B030D-6E8A-4147-A177-3AD203B41FA5}">
                      <a16:colId xmlns:a16="http://schemas.microsoft.com/office/drawing/2014/main" val="310780316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2490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2526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6990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680024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7070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23214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3141</a:t>
                      </a:r>
                    </a:p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3142</a:t>
                      </a:r>
                    </a:p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2231</a:t>
                      </a:r>
                    </a:p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2241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650300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AFE966C-45E7-45EB-98E7-7F540EF296AD}"/>
              </a:ext>
            </a:extLst>
          </p:cNvPr>
          <p:cNvSpPr txBox="1"/>
          <p:nvPr/>
        </p:nvSpPr>
        <p:spPr>
          <a:xfrm>
            <a:off x="5166432" y="3262352"/>
            <a:ext cx="1025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Districts</a:t>
            </a:r>
          </a:p>
        </p:txBody>
      </p:sp>
    </p:spTree>
    <p:extLst>
      <p:ext uri="{BB962C8B-B14F-4D97-AF65-F5344CB8AC3E}">
        <p14:creationId xmlns:p14="http://schemas.microsoft.com/office/powerpoint/2010/main" val="1433560329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 txBox="1">
            <a:spLocks noChangeArrowheads="1"/>
          </p:cNvSpPr>
          <p:nvPr/>
        </p:nvSpPr>
        <p:spPr bwMode="auto">
          <a:xfrm>
            <a:off x="832530" y="236661"/>
            <a:ext cx="7764164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Contact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5542043" y="2945124"/>
            <a:ext cx="1531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endParaRPr lang="en-US" dirty="0"/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1090114" y="1772816"/>
            <a:ext cx="7506580" cy="369331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/>
              <a:t>Dr. Amnon Shefi </a:t>
            </a:r>
            <a:r>
              <a:rPr lang="en-US" dirty="0"/>
              <a:t>Hi-Teach CEO</a:t>
            </a:r>
            <a:r>
              <a:rPr lang="en-US" b="1" dirty="0"/>
              <a:t>, </a:t>
            </a:r>
            <a:r>
              <a:rPr lang="en-US" dirty="0"/>
              <a:t>RHAW founder &amp; Mgr. </a:t>
            </a:r>
            <a:endParaRPr lang="en-US" b="1" dirty="0"/>
          </a:p>
          <a:p>
            <a:r>
              <a:rPr lang="en-US" dirty="0"/>
              <a:t>+972 (54) 4929093 </a:t>
            </a:r>
            <a:r>
              <a:rPr lang="en-US" u="sng" dirty="0">
                <a:hlinkClick r:id="rId3"/>
              </a:rPr>
              <a:t>amnons@hi-teach.com</a:t>
            </a:r>
            <a:endParaRPr lang="en-US" u="sng" dirty="0"/>
          </a:p>
          <a:p>
            <a:endParaRPr lang="en-US" u="sng" dirty="0"/>
          </a:p>
          <a:p>
            <a:r>
              <a:rPr lang="en-US" b="1" dirty="0"/>
              <a:t>Malkiel Saraby </a:t>
            </a:r>
            <a:r>
              <a:rPr lang="en-US" dirty="0"/>
              <a:t>Twinning Program Coordinator</a:t>
            </a:r>
          </a:p>
          <a:p>
            <a:r>
              <a:rPr lang="en-US" dirty="0"/>
              <a:t>+972 54 7675237  </a:t>
            </a:r>
            <a:r>
              <a:rPr lang="en-US" dirty="0">
                <a:hlinkClick r:id="rId4"/>
              </a:rPr>
              <a:t>malkielsaraby@gmail.com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PDG Avner Fuchs </a:t>
            </a:r>
            <a:r>
              <a:rPr lang="en-US" dirty="0"/>
              <a:t>WASH committee chair, WASRAG Ambassador</a:t>
            </a:r>
            <a:endParaRPr lang="en-US" b="1" dirty="0"/>
          </a:p>
          <a:p>
            <a:r>
              <a:rPr lang="en-US" dirty="0"/>
              <a:t> +972 (50) 5275593 </a:t>
            </a:r>
            <a:r>
              <a:rPr lang="en-US" u="sng" dirty="0">
                <a:hlinkClick r:id="rId5"/>
              </a:rPr>
              <a:t>avifuchs@netvision.net.il</a:t>
            </a:r>
            <a:endParaRPr lang="en-US" u="sng" dirty="0"/>
          </a:p>
          <a:p>
            <a:endParaRPr lang="en-US" u="sng" dirty="0"/>
          </a:p>
          <a:p>
            <a:r>
              <a:rPr lang="en-US" b="1" dirty="0"/>
              <a:t>Rtn Natan Feldman </a:t>
            </a:r>
            <a:r>
              <a:rPr lang="en-US" dirty="0"/>
              <a:t>Haifa (program host club) contact, </a:t>
            </a:r>
            <a:endParaRPr lang="en-US" b="1" dirty="0"/>
          </a:p>
          <a:p>
            <a:r>
              <a:rPr lang="en-US" dirty="0"/>
              <a:t>+972 54 5616263 </a:t>
            </a:r>
            <a:r>
              <a:rPr lang="en-US" dirty="0">
                <a:hlinkClick r:id="rId6"/>
              </a:rPr>
              <a:t>natan.feldman@haifa-group.com</a:t>
            </a: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788035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156BDD05-0FAB-4764-8BDE-E1219F39B8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484784"/>
            <a:ext cx="6136357" cy="3465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14FF73-523E-437C-846D-D9B4F605BA56}"/>
              </a:ext>
            </a:extLst>
          </p:cNvPr>
          <p:cNvSpPr txBox="1"/>
          <p:nvPr/>
        </p:nvSpPr>
        <p:spPr>
          <a:xfrm>
            <a:off x="2545612" y="5243296"/>
            <a:ext cx="3852428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4"/>
              </a:rPr>
              <a:t>The Israeli Way:  Water Education </a:t>
            </a:r>
            <a:endParaRPr lang="en-US" dirty="0"/>
          </a:p>
          <a:p>
            <a:pPr algn="ctr"/>
            <a:r>
              <a:rPr lang="en-US" sz="1400" dirty="0"/>
              <a:t>A waterline Podcast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29C9142-0770-488F-9B7B-B9F8BB255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336714"/>
            <a:ext cx="7596844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he-IL" sz="3200" b="1" dirty="0">
                <a:solidFill>
                  <a:schemeClr val="accent2"/>
                </a:solidFill>
              </a:rPr>
              <a:t>The Hands Across Water Program</a:t>
            </a:r>
          </a:p>
        </p:txBody>
      </p:sp>
    </p:spTree>
    <p:extLst>
      <p:ext uri="{BB962C8B-B14F-4D97-AF65-F5344CB8AC3E}">
        <p14:creationId xmlns:p14="http://schemas.microsoft.com/office/powerpoint/2010/main" val="187546687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 txBox="1">
            <a:spLocks noChangeArrowheads="1"/>
          </p:cNvSpPr>
          <p:nvPr/>
        </p:nvSpPr>
        <p:spPr bwMode="auto">
          <a:xfrm>
            <a:off x="467544" y="157064"/>
            <a:ext cx="496867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/>
            <a:r>
              <a:rPr lang="en-US" sz="3600" b="1" dirty="0">
                <a:solidFill>
                  <a:srgbClr val="003366"/>
                </a:solidFill>
              </a:rPr>
              <a:t>Hi-Teach</a:t>
            </a:r>
            <a:r>
              <a:rPr lang="en-US" sz="2400" b="1" dirty="0">
                <a:solidFill>
                  <a:srgbClr val="003366"/>
                </a:solidFill>
              </a:rPr>
              <a:t> </a:t>
            </a:r>
            <a:r>
              <a:rPr lang="en-US" sz="2400" dirty="0">
                <a:solidFill>
                  <a:srgbClr val="003366"/>
                </a:solidFill>
              </a:rPr>
              <a:t>Guidance &amp; Support</a:t>
            </a:r>
          </a:p>
        </p:txBody>
      </p:sp>
      <p:sp>
        <p:nvSpPr>
          <p:cNvPr id="28675" name="Rectangle 3"/>
          <p:cNvSpPr txBox="1">
            <a:spLocks noChangeArrowheads="1"/>
          </p:cNvSpPr>
          <p:nvPr/>
        </p:nvSpPr>
        <p:spPr bwMode="auto">
          <a:xfrm>
            <a:off x="827584" y="1628800"/>
            <a:ext cx="792137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Teacher training and guidance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STEAM project ideas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E Leaning and remote support (zoom)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School visits, Class talk </a:t>
            </a:r>
            <a:r>
              <a:rPr lang="en-US" dirty="0">
                <a:solidFill>
                  <a:srgbClr val="000000"/>
                </a:solidFill>
              </a:rPr>
              <a:t>(including virtual visits with zoom)</a:t>
            </a:r>
            <a:endParaRPr lang="en-US" sz="280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Outdoor research visits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School twinning program &amp; coordination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Connection with local industry, water </a:t>
            </a:r>
            <a:r>
              <a:rPr lang="en-US" sz="2800" dirty="0" err="1">
                <a:solidFill>
                  <a:srgbClr val="000000"/>
                </a:solidFill>
              </a:rPr>
              <a:t>utilitiess</a:t>
            </a:r>
            <a:endParaRPr lang="en-US" sz="280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he-IL" sz="200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sz="2000" b="1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528569" y="157064"/>
            <a:ext cx="1787847" cy="2381418"/>
            <a:chOff x="6012160" y="157064"/>
            <a:chExt cx="1787847" cy="2381418"/>
          </a:xfrm>
        </p:grpSpPr>
        <p:pic>
          <p:nvPicPr>
            <p:cNvPr id="5122" name="Picture 2" descr="C:\Users\Amnon\Documents\Hi-Teach\Running Projects\Water\Logo &amp; Stationary\לוגו\Hi-Teach\Blue Hi-Teach logo.GIF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157064"/>
              <a:ext cx="1787847" cy="1807668"/>
            </a:xfrm>
            <a:prstGeom prst="rect">
              <a:avLst/>
            </a:prstGeom>
            <a:noFill/>
            <a:ln>
              <a:solidFill>
                <a:srgbClr val="0C076D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012160" y="2015262"/>
              <a:ext cx="1787847" cy="523220"/>
            </a:xfrm>
            <a:prstGeom prst="rect">
              <a:avLst/>
            </a:prstGeom>
            <a:ln>
              <a:solidFill>
                <a:srgbClr val="0C076D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3366"/>
                  </a:solidFill>
                </a:rPr>
                <a:t>Hi-Teach</a:t>
              </a:r>
              <a:endParaRPr lang="he-IL" sz="2800" dirty="0"/>
            </a:p>
          </p:txBody>
        </p: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 txBox="1">
            <a:spLocks noChangeArrowheads="1"/>
          </p:cNvSpPr>
          <p:nvPr/>
        </p:nvSpPr>
        <p:spPr bwMode="auto">
          <a:xfrm>
            <a:off x="755576" y="404664"/>
            <a:ext cx="8496944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he-IL" sz="2400" b="1" dirty="0">
              <a:solidFill>
                <a:srgbClr val="00206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99592" y="1340768"/>
            <a:ext cx="7741368" cy="115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Calibri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Calibri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Calibri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Calibri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Calibri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Calibri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Calibri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Calibri" pitchFamily="34" charset="0"/>
              </a:defRPr>
            </a:lvl9pPr>
          </a:lstStyle>
          <a:p>
            <a:pPr marL="342900" indent="-342900" algn="ctr">
              <a:spcBef>
                <a:spcPct val="20000"/>
              </a:spcBef>
              <a:defRPr/>
            </a:pPr>
            <a:r>
              <a:rPr lang="en-US" dirty="0"/>
              <a:t>Lack of awareness holds back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dirty="0"/>
              <a:t>Needed long-term infrastructure investment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Promoting awareness of  the young generation around the world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is the solution</a:t>
            </a:r>
            <a:endParaRPr lang="en-US" sz="2000" b="1" dirty="0">
              <a:solidFill>
                <a:schemeClr val="bg1">
                  <a:lumMod val="25000"/>
                </a:schemeClr>
              </a:solidFill>
              <a:latin typeface="Arial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44016" y="440295"/>
            <a:ext cx="8496944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he-IL" sz="3200" b="1" dirty="0">
                <a:solidFill>
                  <a:schemeClr val="accent2"/>
                </a:solidFill>
              </a:rPr>
              <a:t>The challenge: Water Awareness Shortage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1DDDD8-DF89-4856-94E6-1F699D615E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3048370"/>
            <a:ext cx="3960440" cy="2075230"/>
          </a:xfrm>
          <a:prstGeom prst="rect">
            <a:avLst/>
          </a:prstGeom>
        </p:spPr>
      </p:pic>
      <p:pic>
        <p:nvPicPr>
          <p:cNvPr id="1026" name="Picture 2" descr="Image result for water investment">
            <a:extLst>
              <a:ext uri="{FF2B5EF4-FFF2-40B4-BE49-F238E27FC236}">
                <a16:creationId xmlns:a16="http://schemas.microsoft.com/office/drawing/2014/main" id="{D9EC52F0-04C8-46C5-AF91-7CF146B7A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5857" y="3045466"/>
            <a:ext cx="3752811" cy="20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77B7C3-2A82-42C8-9328-F1182D22BC54}"/>
              </a:ext>
            </a:extLst>
          </p:cNvPr>
          <p:cNvSpPr txBox="1"/>
          <p:nvPr/>
        </p:nvSpPr>
        <p:spPr>
          <a:xfrm>
            <a:off x="1421650" y="5318300"/>
            <a:ext cx="65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Required global Investment</a:t>
            </a:r>
          </a:p>
          <a:p>
            <a:pPr algn="ctr"/>
            <a:r>
              <a:rPr lang="en-US" sz="2000" dirty="0"/>
              <a:t>$40 Trillion</a:t>
            </a:r>
          </a:p>
        </p:txBody>
      </p:sp>
    </p:spTree>
    <p:extLst>
      <p:ext uri="{BB962C8B-B14F-4D97-AF65-F5344CB8AC3E}">
        <p14:creationId xmlns:p14="http://schemas.microsoft.com/office/powerpoint/2010/main" val="397094759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 txBox="1">
            <a:spLocks noChangeArrowheads="1"/>
          </p:cNvSpPr>
          <p:nvPr/>
        </p:nvSpPr>
        <p:spPr bwMode="auto">
          <a:xfrm>
            <a:off x="2051720" y="1640691"/>
            <a:ext cx="6336704" cy="142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Provide current  water-based science education. </a:t>
            </a:r>
          </a:p>
          <a:p>
            <a:pPr>
              <a:spcBef>
                <a:spcPct val="2000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Promote awareness of the water challenge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. </a:t>
            </a:r>
          </a:p>
          <a:p>
            <a:pPr>
              <a:spcBef>
                <a:spcPct val="2000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Present possible solutions, (Israel as an example)  </a:t>
            </a:r>
          </a:p>
          <a:p>
            <a:pPr>
              <a:spcBef>
                <a:spcPct val="2000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Collaborate globally.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20000"/>
              </a:spcBef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151619" y="293162"/>
            <a:ext cx="684076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he-IL" sz="4200" dirty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</a:rPr>
              <a:t>Twinning Program </a:t>
            </a:r>
            <a:r>
              <a:rPr lang="en-US" altLang="he-IL" sz="3200" b="1" dirty="0">
                <a:solidFill>
                  <a:schemeClr val="accent2"/>
                </a:solidFill>
              </a:rPr>
              <a:t>Goals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067374"/>
            <a:ext cx="2424371" cy="181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Image result for school twinning">
            <a:extLst>
              <a:ext uri="{FF2B5EF4-FFF2-40B4-BE49-F238E27FC236}">
                <a16:creationId xmlns:a16="http://schemas.microsoft.com/office/drawing/2014/main" id="{BF97942C-FD3F-461E-A592-59927C12E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642" y="4078789"/>
            <a:ext cx="3227036" cy="180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62802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 txBox="1">
            <a:spLocks noChangeArrowheads="1"/>
          </p:cNvSpPr>
          <p:nvPr/>
        </p:nvSpPr>
        <p:spPr bwMode="auto">
          <a:xfrm>
            <a:off x="467544" y="157064"/>
            <a:ext cx="496867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/>
            <a:r>
              <a:rPr lang="en-US" sz="3600" b="1" dirty="0">
                <a:solidFill>
                  <a:srgbClr val="003366"/>
                </a:solidFill>
              </a:rPr>
              <a:t>Twinning Process</a:t>
            </a:r>
            <a:endParaRPr lang="en-US" sz="2400" dirty="0">
              <a:solidFill>
                <a:srgbClr val="003366"/>
              </a:solidFill>
            </a:endParaRPr>
          </a:p>
        </p:txBody>
      </p:sp>
      <p:sp>
        <p:nvSpPr>
          <p:cNvPr id="28675" name="Rectangle 3"/>
          <p:cNvSpPr txBox="1">
            <a:spLocks noChangeArrowheads="1"/>
          </p:cNvSpPr>
          <p:nvPr/>
        </p:nvSpPr>
        <p:spPr bwMode="auto">
          <a:xfrm>
            <a:off x="720821" y="2082442"/>
            <a:ext cx="763284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Train teachers, provide content, coordinate twinning 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</a:rPr>
              <a:t>Identify focus area with local curricular value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Study science background, water challenges &amp; solution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Develop STEAM project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Connect with twinning class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Share and discuss products and reports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Spread the word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sz="2000" b="1" dirty="0">
              <a:solidFill>
                <a:srgbClr val="00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9AD2AC-33E3-4543-8DEC-91AC2F44E82C}"/>
              </a:ext>
            </a:extLst>
          </p:cNvPr>
          <p:cNvGrpSpPr/>
          <p:nvPr/>
        </p:nvGrpSpPr>
        <p:grpSpPr>
          <a:xfrm>
            <a:off x="6948264" y="344033"/>
            <a:ext cx="1440160" cy="1738409"/>
            <a:chOff x="6012160" y="157064"/>
            <a:chExt cx="1787847" cy="2328109"/>
          </a:xfrm>
        </p:grpSpPr>
        <p:pic>
          <p:nvPicPr>
            <p:cNvPr id="6" name="Picture 2" descr="C:\Users\Amnon\Documents\Hi-Teach\Running Projects\Water\Logo &amp; Stationary\לוגו\Hi-Teach\Blue Hi-Teach logo.GIF">
              <a:extLst>
                <a:ext uri="{FF2B5EF4-FFF2-40B4-BE49-F238E27FC236}">
                  <a16:creationId xmlns:a16="http://schemas.microsoft.com/office/drawing/2014/main" id="{A5B40AD5-D145-4F34-94B0-20AC54E007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157064"/>
              <a:ext cx="1787847" cy="1807668"/>
            </a:xfrm>
            <a:prstGeom prst="rect">
              <a:avLst/>
            </a:prstGeom>
            <a:noFill/>
            <a:ln>
              <a:solidFill>
                <a:srgbClr val="0C076D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9E4D007-BF24-4F4F-AF3A-528BA3D9BFB0}"/>
                </a:ext>
              </a:extLst>
            </p:cNvPr>
            <p:cNvSpPr/>
            <p:nvPr/>
          </p:nvSpPr>
          <p:spPr>
            <a:xfrm>
              <a:off x="6012160" y="1908121"/>
              <a:ext cx="1787847" cy="577052"/>
            </a:xfrm>
            <a:prstGeom prst="rect">
              <a:avLst/>
            </a:prstGeom>
            <a:ln>
              <a:solidFill>
                <a:srgbClr val="0C076D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003366"/>
                  </a:solidFill>
                </a:rPr>
                <a:t>Hi-Teach</a:t>
              </a:r>
              <a:endParaRPr lang="he-IL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2508350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עיצוב ברירת מחדל">
  <a:themeElements>
    <a:clrScheme name="עיצוב ברירת מחדל 13">
      <a:dk1>
        <a:srgbClr val="000000"/>
      </a:dk1>
      <a:lt1>
        <a:srgbClr val="CCEC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2F4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Calibri"/>
        <a:cs typeface="Arial"/>
      </a:majorFont>
      <a:minorFont>
        <a:latin typeface="Arial"/>
        <a:ea typeface="Calibri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3">
        <a:dk1>
          <a:srgbClr val="000000"/>
        </a:dk1>
        <a:lt1>
          <a:srgbClr val="CCEC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2F4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12876</TotalTime>
  <Words>1504</Words>
  <Application>Microsoft Office PowerPoint</Application>
  <PresentationFormat>On-screen Show (4:3)</PresentationFormat>
  <Paragraphs>368</Paragraphs>
  <Slides>48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Assistant SemiBold</vt:lpstr>
      <vt:lpstr>Calibri</vt:lpstr>
      <vt:lpstr>עיצוב ברירת מחדל</vt:lpstr>
      <vt:lpstr>Custom Design</vt:lpstr>
      <vt:lpstr>PowerPoint Presentation</vt:lpstr>
      <vt:lpstr>Twinning Side by Side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Twinning Schools Cross Visits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VP RI Babalola visit Begin school in Gedera</vt:lpstr>
      <vt:lpstr>Program Launched during 2020-21  </vt:lpstr>
      <vt:lpstr>Program expanding   </vt:lpstr>
      <vt:lpstr>Program expanding further   </vt:lpstr>
      <vt:lpstr>PowerPoint Presentation</vt:lpstr>
      <vt:lpstr>PowerPoint Presentation</vt:lpstr>
      <vt:lpstr>PowerPoint Presentation</vt:lpstr>
      <vt:lpstr>PowerPoint Presentation</vt:lpstr>
    </vt:vector>
  </TitlesOfParts>
  <Company>Oranim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lib</dc:creator>
  <cp:lastModifiedBy>Amnon Shefi</cp:lastModifiedBy>
  <cp:revision>2088</cp:revision>
  <dcterms:created xsi:type="dcterms:W3CDTF">2008-06-03T09:50:01Z</dcterms:created>
  <dcterms:modified xsi:type="dcterms:W3CDTF">2021-02-15T13:16:41Z</dcterms:modified>
</cp:coreProperties>
</file>